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Brygada 1918"/>
      <p:regular r:id="rId20"/>
    </p:embeddedFont>
    <p:embeddedFont>
      <p:font typeface="Brygada 1918"/>
      <p:regular r:id="rId21"/>
    </p:embeddedFont>
    <p:embeddedFont>
      <p:font typeface="Brygada 1918"/>
      <p:regular r:id="rId22"/>
    </p:embeddedFont>
    <p:embeddedFont>
      <p:font typeface="Brygada 1918"/>
      <p:regular r:id="rId23"/>
    </p:embeddedFont>
    <p:embeddedFont>
      <p:font typeface="Montserrat Medium"/>
      <p:regular r:id="rId24"/>
    </p:embeddedFont>
    <p:embeddedFont>
      <p:font typeface="Montserrat Medium"/>
      <p:regular r:id="rId25"/>
    </p:embeddedFont>
    <p:embeddedFont>
      <p:font typeface="Montserrat Medium"/>
      <p:regular r:id="rId26"/>
    </p:embeddedFont>
    <p:embeddedFont>
      <p:font typeface="Montserrat Medium"/>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project aims to use patient data to predict the risk of diabetes, enabling early detection and prevention of complications. • The visualization interface has a clean, modern aesthetic with glowing blue and white elements, creating a sense of clarity and professionalism. • By leveraging patient data, we can identify patterns and risk factors that can help healthcare providers intervene early and improve outcomes for those at risk of developing diabetes. • The goal is to empower patients and clinicians with data-driven insights to support proactive diabetes management and better overall health.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conclusions from our analysis are that we should focus on scaling up, expanding our data, and testing new machine learning models.
To scale up, we can host our application on Streamlit Cloud, which will allow us to easily deploy and share our work.
Expanding our data to include more lifestyle factors could help improve the predictive power of our models.
We should also experiment with XGBoost, a powerful tree-based algorithm, to see if we can achieve a higher AUC score.
These next steps will help us build on the progress we've made and take our project to the next level.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Diabetes is a major global health crisis that requires early detection to prevent serious complications
False positive diagnoses can waste valuable clinical resources and time
There is a need for a lean, deployable tool that can accurately predict diabetes risk to enable a more targeted and efficient approach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Agile Methodology slide outlines the 4 sprints of our project
Sprint 1 focused on exploratory data analysis and data preprocessing
In Sprint 2, we worked on feature engineering and building an initial model
Sprint 3 was dedicated to model tuning, evaluation, and data visualization
Finally, in Sprint 4 we developed the application and made UI improvements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Pima Indians Dataset is the data source we'll be using for this presentation
It contains records for 768 female patients, with 9 key features like glucose, BMI, and age
While this is real clinical data, it has some limitations that we'll need to keep in mind
This dataset provides a good starting point for our analysis, but we'll need to be thoughtful about how we interpret the results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conducted a thorough statistical analysis of the data, which revealed some interesting findings.
• First, we identified the presence of zeros in the Glucose and Insulin fields. This suggests there may be some missing or erroneous data that we'll need to investigate further.
• More importantly, our analysis uncovered a strong correlation between Glucose levels, BMI, and the presence of diabetes. This indicates there is a clear relationship between these key variables that we should explore in more depth.
• I'll dive into the specifics of these correlations and what they might mean for our understanding of the risk factors for diabetes in the next few slides.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two new features to our dataset - Glucose_BMI and Age_Group. These provide additional information that can help our model make more accurate predictions.
Next, we removed some redundant variables that were highly correlated with each other. This helps reduce complexity and overfitting in our model.
To address the class imbalance in our data, we used SMOTE to synthetically generate more examples of the minority class. This ensures our model is trained on a more balanced dataset.
Finally, we trained a Logistic Regression model on the preprocessed data, using StandardScaler to normalize the input features. This is a common approach for classification problems like ours.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on this slide provides a visual representation of the model's performance, including the ROC curve, confusion matrix, and key metrics.
The AUC score of 0.814 indicates the model has strong predictive power, able to distinguish between positive and negative cases.
The precision of 0.621 means the model is effective at reducing false positives, ensuring a high proportion of true positives among the predicted positives.
The recall of 0.746 shows the model is able to capture most of the actual positive cases, minimizing the number of false negatives.
The F1 score of 0.678 represents a balanced metric that considers both precision and recall, providing an overall assessment of the model's performance.
These metrics demonstrate the model's effectiveness and can be used to evaluate its suitability for the intended application.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image" Target="../media/image-5-1.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5660" y="2963347"/>
            <a:ext cx="7533323"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Diabetes Prediction Project</a:t>
            </a:r>
            <a:endParaRPr lang="en-US" sz="4450" dirty="0"/>
          </a:p>
        </p:txBody>
      </p:sp>
      <p:sp>
        <p:nvSpPr>
          <p:cNvPr id="4" name="Text 1"/>
          <p:cNvSpPr/>
          <p:nvPr/>
        </p:nvSpPr>
        <p:spPr>
          <a:xfrm>
            <a:off x="6235660" y="3998000"/>
            <a:ext cx="7645479"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Predicting diabetes risk using patient data to support early detection and prevent complications.</a:t>
            </a:r>
            <a:endParaRPr lang="en-US" sz="1650" dirty="0"/>
          </a:p>
        </p:txBody>
      </p:sp>
      <p:sp>
        <p:nvSpPr>
          <p:cNvPr id="5" name="Text 2"/>
          <p:cNvSpPr/>
          <p:nvPr/>
        </p:nvSpPr>
        <p:spPr>
          <a:xfrm>
            <a:off x="6235660" y="4923711"/>
            <a:ext cx="76454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By Delta Group, Thrive Africa</a:t>
            </a:r>
            <a:endParaRPr lang="en-US" sz="1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9260" y="1606867"/>
            <a:ext cx="5709404"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Recommendations</a:t>
            </a:r>
            <a:endParaRPr lang="en-US" sz="4450" dirty="0"/>
          </a:p>
        </p:txBody>
      </p:sp>
      <p:pic>
        <p:nvPicPr>
          <p:cNvPr id="3" name="Image 0" descr="preencoded.png">    </p:cNvPr>
          <p:cNvPicPr>
            <a:picLocks noChangeAspect="1"/>
          </p:cNvPicPr>
          <p:nvPr/>
        </p:nvPicPr>
        <p:blipFill>
          <a:blip r:embed="rId1"/>
          <a:stretch>
            <a:fillRect/>
          </a:stretch>
        </p:blipFill>
        <p:spPr>
          <a:xfrm>
            <a:off x="2948821" y="2748558"/>
            <a:ext cx="2166699" cy="1255752"/>
          </a:xfrm>
          <a:prstGeom prst="rect">
            <a:avLst/>
          </a:prstGeom>
        </p:spPr>
      </p:pic>
      <p:pic>
        <p:nvPicPr>
          <p:cNvPr id="4" name="Image 1" descr="preencoded.png">    </p:cNvPr>
          <p:cNvPicPr>
            <a:picLocks noChangeAspect="1"/>
          </p:cNvPicPr>
          <p:nvPr/>
        </p:nvPicPr>
        <p:blipFill>
          <a:blip r:embed="rId2"/>
          <a:stretch>
            <a:fillRect/>
          </a:stretch>
        </p:blipFill>
        <p:spPr>
          <a:xfrm>
            <a:off x="3881557" y="3344466"/>
            <a:ext cx="300990" cy="376238"/>
          </a:xfrm>
          <a:prstGeom prst="rect">
            <a:avLst/>
          </a:prstGeom>
        </p:spPr>
      </p:pic>
      <p:sp>
        <p:nvSpPr>
          <p:cNvPr id="5" name="Text 1"/>
          <p:cNvSpPr/>
          <p:nvPr/>
        </p:nvSpPr>
        <p:spPr>
          <a:xfrm>
            <a:off x="5329595" y="2962632"/>
            <a:ext cx="259425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Scale Up</a:t>
            </a:r>
            <a:endParaRPr lang="en-US" sz="2200" dirty="0"/>
          </a:p>
        </p:txBody>
      </p:sp>
      <p:sp>
        <p:nvSpPr>
          <p:cNvPr id="6" name="Text 2"/>
          <p:cNvSpPr/>
          <p:nvPr/>
        </p:nvSpPr>
        <p:spPr>
          <a:xfrm>
            <a:off x="5329595" y="3447812"/>
            <a:ext cx="2594253"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Host on Streamlit Cloud</a:t>
            </a:r>
            <a:endParaRPr lang="en-US" sz="1650" dirty="0"/>
          </a:p>
        </p:txBody>
      </p:sp>
      <p:sp>
        <p:nvSpPr>
          <p:cNvPr id="7" name="Shape 3"/>
          <p:cNvSpPr/>
          <p:nvPr/>
        </p:nvSpPr>
        <p:spPr>
          <a:xfrm>
            <a:off x="5168979" y="4015740"/>
            <a:ext cx="8658701" cy="15240"/>
          </a:xfrm>
          <a:prstGeom prst="roundRect">
            <a:avLst>
              <a:gd name="adj" fmla="val 210732"/>
            </a:avLst>
          </a:prstGeom>
          <a:solidFill>
            <a:srgbClr val="662E42"/>
          </a:solidFill>
          <a:ln/>
        </p:spPr>
      </p:sp>
      <p:pic>
        <p:nvPicPr>
          <p:cNvPr id="8" name="Image 2" descr="preencoded.png">    </p:cNvPr>
          <p:cNvPicPr>
            <a:picLocks noChangeAspect="1"/>
          </p:cNvPicPr>
          <p:nvPr/>
        </p:nvPicPr>
        <p:blipFill>
          <a:blip r:embed="rId3"/>
          <a:stretch>
            <a:fillRect/>
          </a:stretch>
        </p:blipFill>
        <p:spPr>
          <a:xfrm>
            <a:off x="1865352" y="4057769"/>
            <a:ext cx="4333518" cy="1255752"/>
          </a:xfrm>
          <a:prstGeom prst="rect">
            <a:avLst/>
          </a:prstGeom>
        </p:spPr>
      </p:pic>
      <p:pic>
        <p:nvPicPr>
          <p:cNvPr id="9" name="Image 3" descr="preencoded.png">    </p:cNvPr>
          <p:cNvPicPr>
            <a:picLocks noChangeAspect="1"/>
          </p:cNvPicPr>
          <p:nvPr/>
        </p:nvPicPr>
        <p:blipFill>
          <a:blip r:embed="rId4"/>
          <a:stretch>
            <a:fillRect/>
          </a:stretch>
        </p:blipFill>
        <p:spPr>
          <a:xfrm>
            <a:off x="3881557" y="4497467"/>
            <a:ext cx="300990" cy="376238"/>
          </a:xfrm>
          <a:prstGeom prst="rect">
            <a:avLst/>
          </a:prstGeom>
        </p:spPr>
      </p:pic>
      <p:sp>
        <p:nvSpPr>
          <p:cNvPr id="10" name="Text 4"/>
          <p:cNvSpPr/>
          <p:nvPr/>
        </p:nvSpPr>
        <p:spPr>
          <a:xfrm>
            <a:off x="6412944" y="4271843"/>
            <a:ext cx="2124789"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Expand Data</a:t>
            </a:r>
            <a:endParaRPr lang="en-US" sz="2200" dirty="0"/>
          </a:p>
        </p:txBody>
      </p:sp>
      <p:sp>
        <p:nvSpPr>
          <p:cNvPr id="11" name="Text 5"/>
          <p:cNvSpPr/>
          <p:nvPr/>
        </p:nvSpPr>
        <p:spPr>
          <a:xfrm>
            <a:off x="6412944" y="4757023"/>
            <a:ext cx="212478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Add lifestyle factors</a:t>
            </a:r>
            <a:endParaRPr lang="en-US" sz="1650" dirty="0"/>
          </a:p>
        </p:txBody>
      </p:sp>
      <p:sp>
        <p:nvSpPr>
          <p:cNvPr id="12" name="Shape 6"/>
          <p:cNvSpPr/>
          <p:nvPr/>
        </p:nvSpPr>
        <p:spPr>
          <a:xfrm>
            <a:off x="6252329" y="5324951"/>
            <a:ext cx="7575352" cy="15240"/>
          </a:xfrm>
          <a:prstGeom prst="roundRect">
            <a:avLst>
              <a:gd name="adj" fmla="val 210732"/>
            </a:avLst>
          </a:prstGeom>
          <a:solidFill>
            <a:srgbClr val="662E42"/>
          </a:solidFill>
          <a:ln/>
        </p:spPr>
      </p:sp>
      <p:pic>
        <p:nvPicPr>
          <p:cNvPr id="13" name="Image 4" descr="preencoded.png">    </p:cNvPr>
          <p:cNvPicPr>
            <a:picLocks noChangeAspect="1"/>
          </p:cNvPicPr>
          <p:nvPr/>
        </p:nvPicPr>
        <p:blipFill>
          <a:blip r:embed="rId5"/>
          <a:stretch>
            <a:fillRect/>
          </a:stretch>
        </p:blipFill>
        <p:spPr>
          <a:xfrm>
            <a:off x="782002" y="5366980"/>
            <a:ext cx="6500217" cy="1255752"/>
          </a:xfrm>
          <a:prstGeom prst="rect">
            <a:avLst/>
          </a:prstGeom>
        </p:spPr>
      </p:pic>
      <p:pic>
        <p:nvPicPr>
          <p:cNvPr id="14" name="Image 5" descr="preencoded.png">    </p:cNvPr>
          <p:cNvPicPr>
            <a:picLocks noChangeAspect="1"/>
          </p:cNvPicPr>
          <p:nvPr/>
        </p:nvPicPr>
        <p:blipFill>
          <a:blip r:embed="rId6"/>
          <a:stretch>
            <a:fillRect/>
          </a:stretch>
        </p:blipFill>
        <p:spPr>
          <a:xfrm>
            <a:off x="3881557" y="5806678"/>
            <a:ext cx="300990" cy="376238"/>
          </a:xfrm>
          <a:prstGeom prst="rect">
            <a:avLst/>
          </a:prstGeom>
        </p:spPr>
      </p:pic>
      <p:sp>
        <p:nvSpPr>
          <p:cNvPr id="15" name="Text 7"/>
          <p:cNvSpPr/>
          <p:nvPr/>
        </p:nvSpPr>
        <p:spPr>
          <a:xfrm>
            <a:off x="7496294" y="5581055"/>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Test Models</a:t>
            </a:r>
            <a:endParaRPr lang="en-US" sz="2200" dirty="0"/>
          </a:p>
        </p:txBody>
      </p:sp>
      <p:sp>
        <p:nvSpPr>
          <p:cNvPr id="16" name="Text 8"/>
          <p:cNvSpPr/>
          <p:nvPr/>
        </p:nvSpPr>
        <p:spPr>
          <a:xfrm>
            <a:off x="7496294" y="6066234"/>
            <a:ext cx="2983230"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Try XGBoost for higher AUC</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5566" y="562213"/>
            <a:ext cx="5451872" cy="681395"/>
          </a:xfrm>
          <a:prstGeom prst="rect">
            <a:avLst/>
          </a:prstGeom>
          <a:noFill/>
          <a:ln/>
        </p:spPr>
        <p:txBody>
          <a:bodyPr wrap="none" lIns="0" tIns="0" rIns="0" bIns="0" rtlCol="0" anchor="t"/>
          <a:lstStyle/>
          <a:p>
            <a:pPr algn="l" indent="0" marL="0">
              <a:lnSpc>
                <a:spcPts val="5350"/>
              </a:lnSpc>
              <a:buNone/>
            </a:pPr>
            <a:r>
              <a:rPr lang="en-US" sz="4250" b="1" dirty="0">
                <a:solidFill>
                  <a:srgbClr val="FFB393"/>
                </a:solidFill>
                <a:latin typeface="Brygada 1918 Bold" pitchFamily="34" charset="0"/>
                <a:ea typeface="Brygada 1918 Bold" pitchFamily="34" charset="-122"/>
                <a:cs typeface="Brygada 1918 Bold" pitchFamily="34" charset="-120"/>
              </a:rPr>
              <a:t>Conclusions</a:t>
            </a:r>
            <a:endParaRPr lang="en-US" sz="4250" dirty="0"/>
          </a:p>
        </p:txBody>
      </p:sp>
      <p:sp>
        <p:nvSpPr>
          <p:cNvPr id="3" name="Text 1"/>
          <p:cNvSpPr/>
          <p:nvPr/>
        </p:nvSpPr>
        <p:spPr>
          <a:xfrm>
            <a:off x="715566" y="1621750"/>
            <a:ext cx="3473648" cy="654129"/>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F4CAB8"/>
                </a:solidFill>
                <a:latin typeface="Montserrat Medium" pitchFamily="34" charset="0"/>
                <a:ea typeface="Montserrat Medium" pitchFamily="34" charset="-122"/>
                <a:cs typeface="Montserrat Medium" pitchFamily="34" charset="-120"/>
              </a:rPr>
              <a:t>Delivered precise model (Precision 0.6212) &amp; app.</a:t>
            </a:r>
            <a:endParaRPr lang="en-US" sz="1600" dirty="0"/>
          </a:p>
        </p:txBody>
      </p:sp>
      <p:sp>
        <p:nvSpPr>
          <p:cNvPr id="4" name="Text 2"/>
          <p:cNvSpPr/>
          <p:nvPr/>
        </p:nvSpPr>
        <p:spPr>
          <a:xfrm>
            <a:off x="715566" y="2347436"/>
            <a:ext cx="3473648" cy="654129"/>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F4CAB8"/>
                </a:solidFill>
                <a:latin typeface="Montserrat Medium" pitchFamily="34" charset="0"/>
                <a:ea typeface="Montserrat Medium" pitchFamily="34" charset="-122"/>
                <a:cs typeface="Montserrat Medium" pitchFamily="34" charset="-120"/>
              </a:rPr>
              <a:t>Impact: Cuts false positives, demo-ready.</a:t>
            </a:r>
            <a:endParaRPr lang="en-US" sz="1600" dirty="0"/>
          </a:p>
        </p:txBody>
      </p:sp>
      <p:sp>
        <p:nvSpPr>
          <p:cNvPr id="5" name="Text 3"/>
          <p:cNvSpPr/>
          <p:nvPr/>
        </p:nvSpPr>
        <p:spPr>
          <a:xfrm>
            <a:off x="715566" y="3073122"/>
            <a:ext cx="3473648" cy="654129"/>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F4CAB8"/>
                </a:solidFill>
                <a:latin typeface="Montserrat Medium" pitchFamily="34" charset="0"/>
                <a:ea typeface="Montserrat Medium" pitchFamily="34" charset="-122"/>
                <a:cs typeface="Montserrat Medium" pitchFamily="34" charset="-120"/>
              </a:rPr>
              <a:t>Future: Base for more diseases.</a:t>
            </a:r>
            <a:endParaRPr lang="en-US" sz="1600" dirty="0"/>
          </a:p>
        </p:txBody>
      </p:sp>
      <p:pic>
        <p:nvPicPr>
          <p:cNvPr id="6" name="Image 0" descr="preencoded.png">    </p:cNvPr>
          <p:cNvPicPr>
            <a:picLocks noChangeAspect="1"/>
          </p:cNvPicPr>
          <p:nvPr/>
        </p:nvPicPr>
        <p:blipFill>
          <a:blip r:embed="rId1"/>
          <a:stretch>
            <a:fillRect/>
          </a:stretch>
        </p:blipFill>
        <p:spPr>
          <a:xfrm>
            <a:off x="7019092" y="1780103"/>
            <a:ext cx="4579620" cy="56584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126706" y="3757970"/>
            <a:ext cx="6376868" cy="713542"/>
          </a:xfrm>
          <a:prstGeom prst="rect">
            <a:avLst/>
          </a:prstGeom>
          <a:noFill/>
          <a:ln/>
        </p:spPr>
        <p:txBody>
          <a:bodyPr wrap="none" lIns="0" tIns="0" rIns="0" bIns="0" rtlCol="0" anchor="t"/>
          <a:lstStyle/>
          <a:p>
            <a:pPr algn="ct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Questions and Answers</a:t>
            </a: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460438" y="3757970"/>
            <a:ext cx="5709404" cy="713542"/>
          </a:xfrm>
          <a:prstGeom prst="rect">
            <a:avLst/>
          </a:prstGeom>
          <a:noFill/>
          <a:ln/>
        </p:spPr>
        <p:txBody>
          <a:bodyPr wrap="none" lIns="0" tIns="0" rIns="0" bIns="0" rtlCol="0" anchor="t"/>
          <a:lstStyle/>
          <a:p>
            <a:pPr algn="ctr"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Thank You</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206109"/>
            <a:ext cx="5709404"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TEAM MEMBERS</a:t>
            </a:r>
            <a:endParaRPr lang="en-US" sz="4450" dirty="0"/>
          </a:p>
        </p:txBody>
      </p:sp>
      <p:sp>
        <p:nvSpPr>
          <p:cNvPr id="3" name="Text 1"/>
          <p:cNvSpPr/>
          <p:nvPr/>
        </p:nvSpPr>
        <p:spPr>
          <a:xfrm>
            <a:off x="749260" y="3347799"/>
            <a:ext cx="131318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David Osei Kumi</a:t>
            </a:r>
            <a:endParaRPr lang="en-US" sz="1650" dirty="0"/>
          </a:p>
        </p:txBody>
      </p:sp>
      <p:sp>
        <p:nvSpPr>
          <p:cNvPr id="4" name="Text 2"/>
          <p:cNvSpPr/>
          <p:nvPr/>
        </p:nvSpPr>
        <p:spPr>
          <a:xfrm>
            <a:off x="749260" y="3931087"/>
            <a:ext cx="131318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Clifford Ameyaw</a:t>
            </a:r>
            <a:endParaRPr lang="en-US" sz="1650" dirty="0"/>
          </a:p>
        </p:txBody>
      </p:sp>
      <p:sp>
        <p:nvSpPr>
          <p:cNvPr id="5" name="Text 3"/>
          <p:cNvSpPr/>
          <p:nvPr/>
        </p:nvSpPr>
        <p:spPr>
          <a:xfrm>
            <a:off x="749260" y="4514374"/>
            <a:ext cx="131318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Ruby Kab</a:t>
            </a:r>
            <a:endParaRPr lang="en-US" sz="1650" dirty="0"/>
          </a:p>
        </p:txBody>
      </p:sp>
      <p:sp>
        <p:nvSpPr>
          <p:cNvPr id="6" name="Text 4"/>
          <p:cNvSpPr/>
          <p:nvPr/>
        </p:nvSpPr>
        <p:spPr>
          <a:xfrm>
            <a:off x="749260" y="5097661"/>
            <a:ext cx="13131879"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Emmanuel Dako-Mamphey</a:t>
            </a:r>
            <a:endParaRPr lang="en-US" sz="1650" dirty="0"/>
          </a:p>
        </p:txBody>
      </p:sp>
      <p:sp>
        <p:nvSpPr>
          <p:cNvPr id="7" name="Text 5"/>
          <p:cNvSpPr/>
          <p:nvPr/>
        </p:nvSpPr>
        <p:spPr>
          <a:xfrm>
            <a:off x="749260" y="5680948"/>
            <a:ext cx="13131879" cy="342424"/>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6287"/>
          </a:xfrm>
          <a:prstGeom prst="rect">
            <a:avLst/>
          </a:prstGeom>
        </p:spPr>
      </p:pic>
      <p:sp>
        <p:nvSpPr>
          <p:cNvPr id="3" name="Text 0"/>
          <p:cNvSpPr/>
          <p:nvPr/>
        </p:nvSpPr>
        <p:spPr>
          <a:xfrm>
            <a:off x="749260" y="4058960"/>
            <a:ext cx="5709404"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Problem Statement</a:t>
            </a:r>
            <a:endParaRPr lang="en-US" sz="4450" dirty="0"/>
          </a:p>
        </p:txBody>
      </p:sp>
      <p:sp>
        <p:nvSpPr>
          <p:cNvPr id="4" name="Shape 1"/>
          <p:cNvSpPr/>
          <p:nvPr/>
        </p:nvSpPr>
        <p:spPr>
          <a:xfrm>
            <a:off x="749260" y="5334476"/>
            <a:ext cx="481727" cy="481727"/>
          </a:xfrm>
          <a:prstGeom prst="roundRect">
            <a:avLst>
              <a:gd name="adj" fmla="val 6667"/>
            </a:avLst>
          </a:prstGeom>
          <a:solidFill>
            <a:srgbClr val="4D1529"/>
          </a:solidFill>
          <a:ln/>
        </p:spPr>
      </p:sp>
      <p:pic>
        <p:nvPicPr>
          <p:cNvPr id="5" name="Image 1" descr="preencoded.png">    </p:cNvPr>
          <p:cNvPicPr>
            <a:picLocks noChangeAspect="1"/>
          </p:cNvPicPr>
          <p:nvPr/>
        </p:nvPicPr>
        <p:blipFill>
          <a:blip r:embed="rId2"/>
          <a:stretch>
            <a:fillRect/>
          </a:stretch>
        </p:blipFill>
        <p:spPr>
          <a:xfrm>
            <a:off x="818852" y="5361265"/>
            <a:ext cx="342543" cy="428149"/>
          </a:xfrm>
          <a:prstGeom prst="rect">
            <a:avLst/>
          </a:prstGeom>
        </p:spPr>
      </p:pic>
      <p:sp>
        <p:nvSpPr>
          <p:cNvPr id="6" name="Text 2"/>
          <p:cNvSpPr/>
          <p:nvPr/>
        </p:nvSpPr>
        <p:spPr>
          <a:xfrm>
            <a:off x="1445062" y="533447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Global Health Crisis</a:t>
            </a:r>
            <a:endParaRPr lang="en-US" sz="2200" dirty="0"/>
          </a:p>
        </p:txBody>
      </p:sp>
      <p:sp>
        <p:nvSpPr>
          <p:cNvPr id="7" name="Text 3"/>
          <p:cNvSpPr/>
          <p:nvPr/>
        </p:nvSpPr>
        <p:spPr>
          <a:xfrm>
            <a:off x="1445062" y="5819656"/>
            <a:ext cx="3538776"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Diabetes requires early detection to prevent complications</a:t>
            </a:r>
            <a:endParaRPr lang="en-US" sz="1650" dirty="0"/>
          </a:p>
        </p:txBody>
      </p:sp>
      <p:sp>
        <p:nvSpPr>
          <p:cNvPr id="8" name="Shape 4"/>
          <p:cNvSpPr/>
          <p:nvPr/>
        </p:nvSpPr>
        <p:spPr>
          <a:xfrm>
            <a:off x="5197912" y="5334476"/>
            <a:ext cx="481727" cy="481727"/>
          </a:xfrm>
          <a:prstGeom prst="roundRect">
            <a:avLst>
              <a:gd name="adj" fmla="val 6667"/>
            </a:avLst>
          </a:prstGeom>
          <a:solidFill>
            <a:srgbClr val="4D1529"/>
          </a:solidFill>
          <a:ln/>
        </p:spPr>
      </p:sp>
      <p:pic>
        <p:nvPicPr>
          <p:cNvPr id="9" name="Image 2" descr="preencoded.png">    </p:cNvPr>
          <p:cNvPicPr>
            <a:picLocks noChangeAspect="1"/>
          </p:cNvPicPr>
          <p:nvPr/>
        </p:nvPicPr>
        <p:blipFill>
          <a:blip r:embed="rId3"/>
          <a:stretch>
            <a:fillRect/>
          </a:stretch>
        </p:blipFill>
        <p:spPr>
          <a:xfrm>
            <a:off x="5267504" y="5361265"/>
            <a:ext cx="342543" cy="428149"/>
          </a:xfrm>
          <a:prstGeom prst="rect">
            <a:avLst/>
          </a:prstGeom>
        </p:spPr>
      </p:pic>
      <p:sp>
        <p:nvSpPr>
          <p:cNvPr id="10" name="Text 5"/>
          <p:cNvSpPr/>
          <p:nvPr/>
        </p:nvSpPr>
        <p:spPr>
          <a:xfrm>
            <a:off x="5893713" y="533447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Resource Efficiency</a:t>
            </a:r>
            <a:endParaRPr lang="en-US" sz="2200" dirty="0"/>
          </a:p>
        </p:txBody>
      </p:sp>
      <p:sp>
        <p:nvSpPr>
          <p:cNvPr id="11" name="Text 6"/>
          <p:cNvSpPr/>
          <p:nvPr/>
        </p:nvSpPr>
        <p:spPr>
          <a:xfrm>
            <a:off x="5893713" y="5819656"/>
            <a:ext cx="3538776"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False positives waste clinical resources</a:t>
            </a:r>
            <a:endParaRPr lang="en-US" sz="1650" dirty="0"/>
          </a:p>
        </p:txBody>
      </p:sp>
      <p:sp>
        <p:nvSpPr>
          <p:cNvPr id="12" name="Shape 7"/>
          <p:cNvSpPr/>
          <p:nvPr/>
        </p:nvSpPr>
        <p:spPr>
          <a:xfrm>
            <a:off x="9646563" y="5334476"/>
            <a:ext cx="481727" cy="481727"/>
          </a:xfrm>
          <a:prstGeom prst="roundRect">
            <a:avLst>
              <a:gd name="adj" fmla="val 6667"/>
            </a:avLst>
          </a:prstGeom>
          <a:solidFill>
            <a:srgbClr val="4D1529"/>
          </a:solidFill>
          <a:ln/>
        </p:spPr>
      </p:sp>
      <p:pic>
        <p:nvPicPr>
          <p:cNvPr id="13" name="Image 3" descr="preencoded.png">    </p:cNvPr>
          <p:cNvPicPr>
            <a:picLocks noChangeAspect="1"/>
          </p:cNvPicPr>
          <p:nvPr/>
        </p:nvPicPr>
        <p:blipFill>
          <a:blip r:embed="rId4"/>
          <a:stretch>
            <a:fillRect/>
          </a:stretch>
        </p:blipFill>
        <p:spPr>
          <a:xfrm>
            <a:off x="9716155" y="5361265"/>
            <a:ext cx="342543" cy="428149"/>
          </a:xfrm>
          <a:prstGeom prst="rect">
            <a:avLst/>
          </a:prstGeom>
        </p:spPr>
      </p:pic>
      <p:sp>
        <p:nvSpPr>
          <p:cNvPr id="14" name="Text 8"/>
          <p:cNvSpPr/>
          <p:nvPr/>
        </p:nvSpPr>
        <p:spPr>
          <a:xfrm>
            <a:off x="10342364" y="533447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Precision Focus</a:t>
            </a:r>
            <a:endParaRPr lang="en-US" sz="2200" dirty="0"/>
          </a:p>
        </p:txBody>
      </p:sp>
      <p:sp>
        <p:nvSpPr>
          <p:cNvPr id="15" name="Text 9"/>
          <p:cNvSpPr/>
          <p:nvPr/>
        </p:nvSpPr>
        <p:spPr>
          <a:xfrm>
            <a:off x="10342364" y="5819656"/>
            <a:ext cx="3538776"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Need lean, deployable tool for accurate prediction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1028343"/>
            <a:ext cx="5709404"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Agile Methodology</a:t>
            </a:r>
            <a:endParaRPr lang="en-US" sz="4450" dirty="0"/>
          </a:p>
        </p:txBody>
      </p:sp>
      <p:pic>
        <p:nvPicPr>
          <p:cNvPr id="4" name="Image 1" descr="preencoded.png">    </p:cNvPr>
          <p:cNvPicPr>
            <a:picLocks noChangeAspect="1"/>
          </p:cNvPicPr>
          <p:nvPr/>
        </p:nvPicPr>
        <p:blipFill>
          <a:blip r:embed="rId2"/>
          <a:stretch>
            <a:fillRect/>
          </a:stretch>
        </p:blipFill>
        <p:spPr>
          <a:xfrm>
            <a:off x="749260" y="2062996"/>
            <a:ext cx="1070491" cy="1284565"/>
          </a:xfrm>
          <a:prstGeom prst="rect">
            <a:avLst/>
          </a:prstGeom>
        </p:spPr>
      </p:pic>
      <p:sp>
        <p:nvSpPr>
          <p:cNvPr id="5" name="Text 1"/>
          <p:cNvSpPr/>
          <p:nvPr/>
        </p:nvSpPr>
        <p:spPr>
          <a:xfrm>
            <a:off x="2140863" y="2277070"/>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Sprint 1</a:t>
            </a:r>
            <a:endParaRPr lang="en-US" sz="2200" dirty="0"/>
          </a:p>
        </p:txBody>
      </p:sp>
      <p:sp>
        <p:nvSpPr>
          <p:cNvPr id="6" name="Text 2"/>
          <p:cNvSpPr/>
          <p:nvPr/>
        </p:nvSpPr>
        <p:spPr>
          <a:xfrm>
            <a:off x="2140863" y="2762250"/>
            <a:ext cx="6253877"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EDA and preprocessing</a:t>
            </a:r>
            <a:endParaRPr lang="en-US" sz="1650" dirty="0"/>
          </a:p>
        </p:txBody>
      </p:sp>
      <p:pic>
        <p:nvPicPr>
          <p:cNvPr id="7" name="Image 2" descr="preencoded.png">    </p:cNvPr>
          <p:cNvPicPr>
            <a:picLocks noChangeAspect="1"/>
          </p:cNvPicPr>
          <p:nvPr/>
        </p:nvPicPr>
        <p:blipFill>
          <a:blip r:embed="rId3"/>
          <a:stretch>
            <a:fillRect/>
          </a:stretch>
        </p:blipFill>
        <p:spPr>
          <a:xfrm>
            <a:off x="749260" y="3347561"/>
            <a:ext cx="1070491" cy="1284565"/>
          </a:xfrm>
          <a:prstGeom prst="rect">
            <a:avLst/>
          </a:prstGeom>
        </p:spPr>
      </p:pic>
      <p:sp>
        <p:nvSpPr>
          <p:cNvPr id="8" name="Text 3"/>
          <p:cNvSpPr/>
          <p:nvPr/>
        </p:nvSpPr>
        <p:spPr>
          <a:xfrm>
            <a:off x="2140863" y="356163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Sprint 2</a:t>
            </a:r>
            <a:endParaRPr lang="en-US" sz="2200" dirty="0"/>
          </a:p>
        </p:txBody>
      </p:sp>
      <p:sp>
        <p:nvSpPr>
          <p:cNvPr id="9" name="Text 4"/>
          <p:cNvSpPr/>
          <p:nvPr/>
        </p:nvSpPr>
        <p:spPr>
          <a:xfrm>
            <a:off x="2140863" y="4046815"/>
            <a:ext cx="6253877"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Feature engineering and initial model</a:t>
            </a:r>
            <a:endParaRPr lang="en-US" sz="1650" dirty="0"/>
          </a:p>
        </p:txBody>
      </p:sp>
      <p:pic>
        <p:nvPicPr>
          <p:cNvPr id="10" name="Image 3" descr="preencoded.png">    </p:cNvPr>
          <p:cNvPicPr>
            <a:picLocks noChangeAspect="1"/>
          </p:cNvPicPr>
          <p:nvPr/>
        </p:nvPicPr>
        <p:blipFill>
          <a:blip r:embed="rId4"/>
          <a:stretch>
            <a:fillRect/>
          </a:stretch>
        </p:blipFill>
        <p:spPr>
          <a:xfrm>
            <a:off x="749260" y="4632127"/>
            <a:ext cx="1070491" cy="1284565"/>
          </a:xfrm>
          <a:prstGeom prst="rect">
            <a:avLst/>
          </a:prstGeom>
        </p:spPr>
      </p:pic>
      <p:sp>
        <p:nvSpPr>
          <p:cNvPr id="11" name="Text 5"/>
          <p:cNvSpPr/>
          <p:nvPr/>
        </p:nvSpPr>
        <p:spPr>
          <a:xfrm>
            <a:off x="2140863" y="4846201"/>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Sprint 3</a:t>
            </a:r>
            <a:endParaRPr lang="en-US" sz="2200" dirty="0"/>
          </a:p>
        </p:txBody>
      </p:sp>
      <p:sp>
        <p:nvSpPr>
          <p:cNvPr id="12" name="Text 6"/>
          <p:cNvSpPr/>
          <p:nvPr/>
        </p:nvSpPr>
        <p:spPr>
          <a:xfrm>
            <a:off x="2140863" y="5331381"/>
            <a:ext cx="6253877"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Tuning, evaluation, visualization</a:t>
            </a:r>
            <a:endParaRPr lang="en-US" sz="1650" dirty="0"/>
          </a:p>
        </p:txBody>
      </p:sp>
      <p:pic>
        <p:nvPicPr>
          <p:cNvPr id="13" name="Image 4" descr="preencoded.png">    </p:cNvPr>
          <p:cNvPicPr>
            <a:picLocks noChangeAspect="1"/>
          </p:cNvPicPr>
          <p:nvPr/>
        </p:nvPicPr>
        <p:blipFill>
          <a:blip r:embed="rId5"/>
          <a:stretch>
            <a:fillRect/>
          </a:stretch>
        </p:blipFill>
        <p:spPr>
          <a:xfrm>
            <a:off x="749260" y="5916692"/>
            <a:ext cx="1070491" cy="1284565"/>
          </a:xfrm>
          <a:prstGeom prst="rect">
            <a:avLst/>
          </a:prstGeom>
        </p:spPr>
      </p:pic>
      <p:sp>
        <p:nvSpPr>
          <p:cNvPr id="14" name="Text 7"/>
          <p:cNvSpPr/>
          <p:nvPr/>
        </p:nvSpPr>
        <p:spPr>
          <a:xfrm>
            <a:off x="2140863" y="613076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Sprint 4</a:t>
            </a:r>
            <a:endParaRPr lang="en-US" sz="2200" dirty="0"/>
          </a:p>
        </p:txBody>
      </p:sp>
      <p:sp>
        <p:nvSpPr>
          <p:cNvPr id="15" name="Text 8"/>
          <p:cNvSpPr/>
          <p:nvPr/>
        </p:nvSpPr>
        <p:spPr>
          <a:xfrm>
            <a:off x="2140863" y="6615946"/>
            <a:ext cx="6253877" cy="342424"/>
          </a:xfrm>
          <a:prstGeom prst="rect">
            <a:avLst/>
          </a:prstGeom>
          <a:noFill/>
          <a:ln/>
        </p:spPr>
        <p:txBody>
          <a:bodyPr wrap="none" lIns="0" tIns="0" rIns="0" bIns="0" rtlCol="0" anchor="t"/>
          <a:lstStyle/>
          <a:p>
            <a:pPr algn="l"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App development and UI upgrades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3171" y="473869"/>
            <a:ext cx="4596051" cy="574477"/>
          </a:xfrm>
          <a:prstGeom prst="rect">
            <a:avLst/>
          </a:prstGeom>
          <a:noFill/>
          <a:ln/>
        </p:spPr>
        <p:txBody>
          <a:bodyPr wrap="none" lIns="0" tIns="0" rIns="0" bIns="0" rtlCol="0" anchor="t"/>
          <a:lstStyle/>
          <a:p>
            <a:pPr algn="l" indent="0" marL="0">
              <a:lnSpc>
                <a:spcPts val="4500"/>
              </a:lnSpc>
              <a:buNone/>
            </a:pPr>
            <a:r>
              <a:rPr lang="en-US" sz="3600" b="1" dirty="0">
                <a:solidFill>
                  <a:srgbClr val="FFB393"/>
                </a:solidFill>
                <a:latin typeface="Brygada 1918 Bold" pitchFamily="34" charset="0"/>
                <a:ea typeface="Brygada 1918 Bold" pitchFamily="34" charset="-122"/>
                <a:cs typeface="Brygada 1918 Bold" pitchFamily="34" charset="-120"/>
              </a:rPr>
              <a:t>Data Source</a:t>
            </a:r>
            <a:endParaRPr lang="en-US" sz="3600" dirty="0"/>
          </a:p>
        </p:txBody>
      </p:sp>
      <p:sp>
        <p:nvSpPr>
          <p:cNvPr id="3" name="Shape 1"/>
          <p:cNvSpPr/>
          <p:nvPr/>
        </p:nvSpPr>
        <p:spPr>
          <a:xfrm>
            <a:off x="797004" y="1306830"/>
            <a:ext cx="22860" cy="5672018"/>
          </a:xfrm>
          <a:prstGeom prst="roundRect">
            <a:avLst>
              <a:gd name="adj" fmla="val 113092"/>
            </a:avLst>
          </a:prstGeom>
          <a:solidFill>
            <a:srgbClr val="662E42"/>
          </a:solidFill>
          <a:ln/>
        </p:spPr>
      </p:sp>
      <p:sp>
        <p:nvSpPr>
          <p:cNvPr id="4" name="Shape 2"/>
          <p:cNvSpPr/>
          <p:nvPr/>
        </p:nvSpPr>
        <p:spPr>
          <a:xfrm>
            <a:off x="968038" y="1683068"/>
            <a:ext cx="516969" cy="22860"/>
          </a:xfrm>
          <a:prstGeom prst="roundRect">
            <a:avLst>
              <a:gd name="adj" fmla="val 113092"/>
            </a:avLst>
          </a:prstGeom>
          <a:solidFill>
            <a:srgbClr val="662E42"/>
          </a:solidFill>
          <a:ln/>
        </p:spPr>
      </p:sp>
      <p:sp>
        <p:nvSpPr>
          <p:cNvPr id="5" name="Shape 3"/>
          <p:cNvSpPr/>
          <p:nvPr/>
        </p:nvSpPr>
        <p:spPr>
          <a:xfrm>
            <a:off x="603111" y="1500664"/>
            <a:ext cx="387787" cy="387787"/>
          </a:xfrm>
          <a:prstGeom prst="roundRect">
            <a:avLst>
              <a:gd name="adj" fmla="val 6667"/>
            </a:avLst>
          </a:prstGeom>
          <a:solidFill>
            <a:srgbClr val="4D1529"/>
          </a:solidFill>
          <a:ln/>
        </p:spPr>
      </p:sp>
      <p:sp>
        <p:nvSpPr>
          <p:cNvPr id="6" name="Text 4"/>
          <p:cNvSpPr/>
          <p:nvPr/>
        </p:nvSpPr>
        <p:spPr>
          <a:xfrm>
            <a:off x="659070" y="1522155"/>
            <a:ext cx="275749" cy="344686"/>
          </a:xfrm>
          <a:prstGeom prst="rect">
            <a:avLst/>
          </a:prstGeom>
          <a:noFill/>
          <a:ln/>
        </p:spPr>
        <p:txBody>
          <a:bodyPr wrap="none" lIns="0" tIns="0" rIns="0" bIns="0" rtlCol="0" anchor="t"/>
          <a:lstStyle/>
          <a:p>
            <a:pPr algn="ctr" indent="0" marL="0">
              <a:lnSpc>
                <a:spcPts val="2150"/>
              </a:lnSpc>
              <a:buNone/>
            </a:pPr>
            <a:r>
              <a:rPr lang="en-US" sz="2150" b="1" dirty="0">
                <a:solidFill>
                  <a:srgbClr val="F4CAB8"/>
                </a:solidFill>
                <a:latin typeface="Brygada 1918 Bold" pitchFamily="34" charset="0"/>
                <a:ea typeface="Brygada 1918 Bold" pitchFamily="34" charset="-122"/>
                <a:cs typeface="Brygada 1918 Bold" pitchFamily="34" charset="-120"/>
              </a:rPr>
              <a:t>1</a:t>
            </a:r>
            <a:endParaRPr lang="en-US" sz="2150" dirty="0"/>
          </a:p>
        </p:txBody>
      </p:sp>
      <p:sp>
        <p:nvSpPr>
          <p:cNvPr id="7" name="Text 5"/>
          <p:cNvSpPr/>
          <p:nvPr/>
        </p:nvSpPr>
        <p:spPr>
          <a:xfrm>
            <a:off x="1658779" y="1479113"/>
            <a:ext cx="2408158" cy="574358"/>
          </a:xfrm>
          <a:prstGeom prst="rect">
            <a:avLst/>
          </a:prstGeom>
          <a:noFill/>
          <a:ln/>
        </p:spPr>
        <p:txBody>
          <a:bodyPr wrap="square" lIns="0" tIns="0" rIns="0" bIns="0" rtlCol="0" anchor="t"/>
          <a:lstStyle/>
          <a:p>
            <a:pPr algn="l" indent="0" marL="0">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Pima Indians Dataset </a:t>
            </a:r>
            <a:pPr algn="l" indent="0" marL="0">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
</a:t>
            </a:r>
            <a:endParaRPr lang="en-US" sz="1800" dirty="0"/>
          </a:p>
        </p:txBody>
      </p:sp>
      <p:pic>
        <p:nvPicPr>
          <p:cNvPr id="8" name="Image 0" descr="preencoded.png">
            <a:hlinkClick r:id="rId2" tooltip=""/>
          </p:cNvPr>
          <p:cNvPicPr>
            <a:picLocks noChangeAspect="1"/>
          </p:cNvPicPr>
          <p:nvPr/>
        </p:nvPicPr>
        <p:blipFill>
          <a:blip r:embed="rId1"/>
          <a:stretch>
            <a:fillRect/>
          </a:stretch>
        </p:blipFill>
        <p:spPr>
          <a:xfrm>
            <a:off x="1658779" y="2247305"/>
            <a:ext cx="12368451" cy="1723430"/>
          </a:xfrm>
          <a:prstGeom prst="rect">
            <a:avLst/>
          </a:prstGeom>
        </p:spPr>
      </p:pic>
      <p:sp>
        <p:nvSpPr>
          <p:cNvPr id="9" name="Text 6"/>
          <p:cNvSpPr/>
          <p:nvPr/>
        </p:nvSpPr>
        <p:spPr>
          <a:xfrm>
            <a:off x="1658779" y="4164568"/>
            <a:ext cx="12368451" cy="275749"/>
          </a:xfrm>
          <a:prstGeom prst="rect">
            <a:avLst/>
          </a:prstGeom>
          <a:noFill/>
          <a:ln/>
        </p:spPr>
        <p:txBody>
          <a:bodyPr wrap="none" lIns="0" tIns="0" rIns="0" bIns="0" rtlCol="0" anchor="t"/>
          <a:lstStyle/>
          <a:p>
            <a:pPr algn="l" indent="0" marL="0">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768 female patients, 9 columns</a:t>
            </a:r>
            <a:endParaRPr lang="en-US" sz="1350" dirty="0"/>
          </a:p>
        </p:txBody>
      </p:sp>
      <p:sp>
        <p:nvSpPr>
          <p:cNvPr id="10" name="Shape 7"/>
          <p:cNvSpPr/>
          <p:nvPr/>
        </p:nvSpPr>
        <p:spPr>
          <a:xfrm>
            <a:off x="968038" y="5161121"/>
            <a:ext cx="516969" cy="22860"/>
          </a:xfrm>
          <a:prstGeom prst="roundRect">
            <a:avLst>
              <a:gd name="adj" fmla="val 113092"/>
            </a:avLst>
          </a:prstGeom>
          <a:solidFill>
            <a:srgbClr val="662E42"/>
          </a:solidFill>
          <a:ln/>
        </p:spPr>
      </p:sp>
      <p:sp>
        <p:nvSpPr>
          <p:cNvPr id="11" name="Shape 8"/>
          <p:cNvSpPr/>
          <p:nvPr/>
        </p:nvSpPr>
        <p:spPr>
          <a:xfrm>
            <a:off x="603111" y="4978717"/>
            <a:ext cx="387787" cy="387787"/>
          </a:xfrm>
          <a:prstGeom prst="roundRect">
            <a:avLst>
              <a:gd name="adj" fmla="val 6667"/>
            </a:avLst>
          </a:prstGeom>
          <a:solidFill>
            <a:srgbClr val="4D1529"/>
          </a:solidFill>
          <a:ln/>
        </p:spPr>
      </p:sp>
      <p:sp>
        <p:nvSpPr>
          <p:cNvPr id="12" name="Text 9"/>
          <p:cNvSpPr/>
          <p:nvPr/>
        </p:nvSpPr>
        <p:spPr>
          <a:xfrm>
            <a:off x="659070" y="5000208"/>
            <a:ext cx="275749" cy="344686"/>
          </a:xfrm>
          <a:prstGeom prst="rect">
            <a:avLst/>
          </a:prstGeom>
          <a:noFill/>
          <a:ln/>
        </p:spPr>
        <p:txBody>
          <a:bodyPr wrap="none" lIns="0" tIns="0" rIns="0" bIns="0" rtlCol="0" anchor="t"/>
          <a:lstStyle/>
          <a:p>
            <a:pPr algn="ctr" indent="0" marL="0">
              <a:lnSpc>
                <a:spcPts val="2150"/>
              </a:lnSpc>
              <a:buNone/>
            </a:pPr>
            <a:r>
              <a:rPr lang="en-US" sz="2150" b="1" dirty="0">
                <a:solidFill>
                  <a:srgbClr val="F4CAB8"/>
                </a:solidFill>
                <a:latin typeface="Brygada 1918 Bold" pitchFamily="34" charset="0"/>
                <a:ea typeface="Brygada 1918 Bold" pitchFamily="34" charset="-122"/>
                <a:cs typeface="Brygada 1918 Bold" pitchFamily="34" charset="-120"/>
              </a:rPr>
              <a:t>2</a:t>
            </a:r>
            <a:endParaRPr lang="en-US" sz="2150" dirty="0"/>
          </a:p>
        </p:txBody>
      </p:sp>
      <p:sp>
        <p:nvSpPr>
          <p:cNvPr id="13" name="Text 10"/>
          <p:cNvSpPr/>
          <p:nvPr/>
        </p:nvSpPr>
        <p:spPr>
          <a:xfrm>
            <a:off x="1658779" y="4957167"/>
            <a:ext cx="2298025" cy="287179"/>
          </a:xfrm>
          <a:prstGeom prst="rect">
            <a:avLst/>
          </a:prstGeom>
          <a:noFill/>
          <a:ln/>
        </p:spPr>
        <p:txBody>
          <a:bodyPr wrap="none" lIns="0" tIns="0" rIns="0" bIns="0" rtlCol="0" anchor="t"/>
          <a:lstStyle/>
          <a:p>
            <a:pPr algn="l" indent="0" marL="0">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Key Features</a:t>
            </a:r>
            <a:endParaRPr lang="en-US" sz="1800" dirty="0"/>
          </a:p>
        </p:txBody>
      </p:sp>
      <p:sp>
        <p:nvSpPr>
          <p:cNvPr id="14" name="Text 11"/>
          <p:cNvSpPr/>
          <p:nvPr/>
        </p:nvSpPr>
        <p:spPr>
          <a:xfrm>
            <a:off x="1658779" y="5347692"/>
            <a:ext cx="12368451" cy="275749"/>
          </a:xfrm>
          <a:prstGeom prst="rect">
            <a:avLst/>
          </a:prstGeom>
          <a:noFill/>
          <a:ln/>
        </p:spPr>
        <p:txBody>
          <a:bodyPr wrap="none" lIns="0" tIns="0" rIns="0" bIns="0" rtlCol="0" anchor="t"/>
          <a:lstStyle/>
          <a:p>
            <a:pPr algn="l" indent="0" marL="0">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Glucose, BMI, Age, etc.</a:t>
            </a:r>
            <a:endParaRPr lang="en-US" sz="1350" dirty="0"/>
          </a:p>
        </p:txBody>
      </p:sp>
      <p:sp>
        <p:nvSpPr>
          <p:cNvPr id="15" name="Shape 12"/>
          <p:cNvSpPr/>
          <p:nvPr/>
        </p:nvSpPr>
        <p:spPr>
          <a:xfrm>
            <a:off x="968038" y="6344245"/>
            <a:ext cx="516969" cy="22860"/>
          </a:xfrm>
          <a:prstGeom prst="roundRect">
            <a:avLst>
              <a:gd name="adj" fmla="val 113092"/>
            </a:avLst>
          </a:prstGeom>
          <a:solidFill>
            <a:srgbClr val="662E42"/>
          </a:solidFill>
          <a:ln/>
        </p:spPr>
      </p:sp>
      <p:sp>
        <p:nvSpPr>
          <p:cNvPr id="16" name="Shape 13"/>
          <p:cNvSpPr/>
          <p:nvPr/>
        </p:nvSpPr>
        <p:spPr>
          <a:xfrm>
            <a:off x="603111" y="6161842"/>
            <a:ext cx="387787" cy="387787"/>
          </a:xfrm>
          <a:prstGeom prst="roundRect">
            <a:avLst>
              <a:gd name="adj" fmla="val 6667"/>
            </a:avLst>
          </a:prstGeom>
          <a:solidFill>
            <a:srgbClr val="4D1529"/>
          </a:solidFill>
          <a:ln/>
        </p:spPr>
      </p:sp>
      <p:sp>
        <p:nvSpPr>
          <p:cNvPr id="17" name="Text 14"/>
          <p:cNvSpPr/>
          <p:nvPr/>
        </p:nvSpPr>
        <p:spPr>
          <a:xfrm>
            <a:off x="659070" y="6183332"/>
            <a:ext cx="275749" cy="344686"/>
          </a:xfrm>
          <a:prstGeom prst="rect">
            <a:avLst/>
          </a:prstGeom>
          <a:noFill/>
          <a:ln/>
        </p:spPr>
        <p:txBody>
          <a:bodyPr wrap="none" lIns="0" tIns="0" rIns="0" bIns="0" rtlCol="0" anchor="t"/>
          <a:lstStyle/>
          <a:p>
            <a:pPr algn="ctr" indent="0" marL="0">
              <a:lnSpc>
                <a:spcPts val="2150"/>
              </a:lnSpc>
              <a:buNone/>
            </a:pPr>
            <a:r>
              <a:rPr lang="en-US" sz="2150" b="1" dirty="0">
                <a:solidFill>
                  <a:srgbClr val="F4CAB8"/>
                </a:solidFill>
                <a:latin typeface="Brygada 1918 Bold" pitchFamily="34" charset="0"/>
                <a:ea typeface="Brygada 1918 Bold" pitchFamily="34" charset="-122"/>
                <a:cs typeface="Brygada 1918 Bold" pitchFamily="34" charset="-120"/>
              </a:rPr>
              <a:t>3</a:t>
            </a:r>
            <a:endParaRPr lang="en-US" sz="2150" dirty="0"/>
          </a:p>
        </p:txBody>
      </p:sp>
      <p:sp>
        <p:nvSpPr>
          <p:cNvPr id="18" name="Text 15"/>
          <p:cNvSpPr/>
          <p:nvPr/>
        </p:nvSpPr>
        <p:spPr>
          <a:xfrm>
            <a:off x="1658779" y="6140291"/>
            <a:ext cx="2298025" cy="287179"/>
          </a:xfrm>
          <a:prstGeom prst="rect">
            <a:avLst/>
          </a:prstGeom>
          <a:noFill/>
          <a:ln/>
        </p:spPr>
        <p:txBody>
          <a:bodyPr wrap="none" lIns="0" tIns="0" rIns="0" bIns="0" rtlCol="0" anchor="t"/>
          <a:lstStyle/>
          <a:p>
            <a:pPr algn="l" indent="0" marL="0">
              <a:lnSpc>
                <a:spcPts val="2250"/>
              </a:lnSpc>
              <a:buNone/>
            </a:pPr>
            <a:r>
              <a:rPr lang="en-US" sz="1800" b="1" dirty="0">
                <a:solidFill>
                  <a:srgbClr val="F4CAB8"/>
                </a:solidFill>
                <a:latin typeface="Brygada 1918 Bold" pitchFamily="34" charset="0"/>
                <a:ea typeface="Brygada 1918 Bold" pitchFamily="34" charset="-122"/>
                <a:cs typeface="Brygada 1918 Bold" pitchFamily="34" charset="-120"/>
              </a:rPr>
              <a:t>Authenticity</a:t>
            </a:r>
            <a:endParaRPr lang="en-US" sz="1800" dirty="0"/>
          </a:p>
        </p:txBody>
      </p:sp>
      <p:sp>
        <p:nvSpPr>
          <p:cNvPr id="19" name="Text 16"/>
          <p:cNvSpPr/>
          <p:nvPr/>
        </p:nvSpPr>
        <p:spPr>
          <a:xfrm>
            <a:off x="1658779" y="6530816"/>
            <a:ext cx="12368451" cy="275749"/>
          </a:xfrm>
          <a:prstGeom prst="rect">
            <a:avLst/>
          </a:prstGeom>
          <a:noFill/>
          <a:ln/>
        </p:spPr>
        <p:txBody>
          <a:bodyPr wrap="none" lIns="0" tIns="0" rIns="0" bIns="0" rtlCol="0" anchor="t"/>
          <a:lstStyle/>
          <a:p>
            <a:pPr algn="l" indent="0" marL="0">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Real clinical data with limitations</a:t>
            </a:r>
            <a:endParaRPr lang="en-US" sz="1350" dirty="0"/>
          </a:p>
        </p:txBody>
      </p:sp>
      <p:sp>
        <p:nvSpPr>
          <p:cNvPr id="20" name="Text 17"/>
          <p:cNvSpPr/>
          <p:nvPr/>
        </p:nvSpPr>
        <p:spPr>
          <a:xfrm>
            <a:off x="603171" y="7327702"/>
            <a:ext cx="11208901" cy="275749"/>
          </a:xfrm>
          <a:prstGeom prst="rect">
            <a:avLst/>
          </a:prstGeom>
          <a:noFill/>
          <a:ln/>
        </p:spPr>
        <p:txBody>
          <a:bodyPr wrap="none" lIns="0" tIns="0" rIns="0" bIns="0" rtlCol="0" anchor="t"/>
          <a:lstStyle/>
          <a:p>
            <a:pPr algn="l" indent="0" marL="0">
              <a:lnSpc>
                <a:spcPts val="2150"/>
              </a:lnSpc>
              <a:buNone/>
            </a:pPr>
            <a:endParaRPr lang="en-US" sz="1350" dirty="0"/>
          </a:p>
        </p:txBody>
      </p:sp>
      <p:sp>
        <p:nvSpPr>
          <p:cNvPr id="21" name="Text 18"/>
          <p:cNvSpPr/>
          <p:nvPr/>
        </p:nvSpPr>
        <p:spPr>
          <a:xfrm>
            <a:off x="12240220" y="7327702"/>
            <a:ext cx="1794510" cy="275749"/>
          </a:xfrm>
          <a:prstGeom prst="rect">
            <a:avLst/>
          </a:prstGeom>
          <a:noFill/>
          <a:ln/>
        </p:spPr>
        <p:txBody>
          <a:bodyPr wrap="none" lIns="0" tIns="0" rIns="0" bIns="0" rtlCol="0" anchor="t"/>
          <a:lstStyle/>
          <a:p>
            <a:pPr algn="l" indent="0" marL="0">
              <a:lnSpc>
                <a:spcPts val="2150"/>
              </a:lnSpc>
              <a:buNone/>
            </a:pP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1752" y="535662"/>
            <a:ext cx="5194697" cy="649248"/>
          </a:xfrm>
          <a:prstGeom prst="rect">
            <a:avLst/>
          </a:prstGeom>
          <a:noFill/>
          <a:ln/>
        </p:spPr>
        <p:txBody>
          <a:bodyPr wrap="none" lIns="0" tIns="0" rIns="0" bIns="0" rtlCol="0" anchor="t"/>
          <a:lstStyle/>
          <a:p>
            <a:pPr algn="l" indent="0" marL="0">
              <a:lnSpc>
                <a:spcPts val="5100"/>
              </a:lnSpc>
              <a:buNone/>
            </a:pPr>
            <a:r>
              <a:rPr lang="en-US" sz="4050" b="1" dirty="0">
                <a:solidFill>
                  <a:srgbClr val="FFB393"/>
                </a:solidFill>
                <a:latin typeface="Brygada 1918 Bold" pitchFamily="34" charset="0"/>
                <a:ea typeface="Brygada 1918 Bold" pitchFamily="34" charset="-122"/>
                <a:cs typeface="Brygada 1918 Bold" pitchFamily="34" charset="-120"/>
              </a:rPr>
              <a:t>EDA Findings</a:t>
            </a:r>
            <a:endParaRPr lang="en-US" sz="4050" dirty="0"/>
          </a:p>
        </p:txBody>
      </p:sp>
      <p:sp>
        <p:nvSpPr>
          <p:cNvPr id="3" name="Text 1"/>
          <p:cNvSpPr/>
          <p:nvPr/>
        </p:nvSpPr>
        <p:spPr>
          <a:xfrm>
            <a:off x="681752" y="1671876"/>
            <a:ext cx="2597348" cy="324683"/>
          </a:xfrm>
          <a:prstGeom prst="rect">
            <a:avLst/>
          </a:prstGeom>
          <a:noFill/>
          <a:ln/>
        </p:spPr>
        <p:txBody>
          <a:bodyPr wrap="none" lIns="0" tIns="0" rIns="0" bIns="0" rtlCol="0" anchor="t"/>
          <a:lstStyle/>
          <a:p>
            <a:pPr algn="l" indent="0" marL="0">
              <a:lnSpc>
                <a:spcPts val="2550"/>
              </a:lnSpc>
              <a:buNone/>
            </a:pPr>
            <a:r>
              <a:rPr lang="en-US" sz="2000" b="1" dirty="0">
                <a:solidFill>
                  <a:srgbClr val="FFB393"/>
                </a:solidFill>
                <a:latin typeface="Brygada 1918 Bold" pitchFamily="34" charset="0"/>
                <a:ea typeface="Brygada 1918 Bold" pitchFamily="34" charset="-122"/>
                <a:cs typeface="Brygada 1918 Bold" pitchFamily="34" charset="-120"/>
              </a:rPr>
              <a:t>Statistical Analysis</a:t>
            </a:r>
            <a:endParaRPr lang="en-US" sz="2000" dirty="0"/>
          </a:p>
        </p:txBody>
      </p:sp>
      <p:sp>
        <p:nvSpPr>
          <p:cNvPr id="4" name="Text 2"/>
          <p:cNvSpPr/>
          <p:nvPr/>
        </p:nvSpPr>
        <p:spPr>
          <a:xfrm>
            <a:off x="681752" y="2191345"/>
            <a:ext cx="4746665" cy="623173"/>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Observation: Zeros found in Glucose, Insulin fields</a:t>
            </a:r>
            <a:endParaRPr lang="en-US" sz="1500" dirty="0"/>
          </a:p>
        </p:txBody>
      </p:sp>
      <p:sp>
        <p:nvSpPr>
          <p:cNvPr id="5" name="Text 3"/>
          <p:cNvSpPr/>
          <p:nvPr/>
        </p:nvSpPr>
        <p:spPr>
          <a:xfrm>
            <a:off x="681752" y="2989778"/>
            <a:ext cx="4746665" cy="623173"/>
          </a:xfrm>
          <a:prstGeom prst="rect">
            <a:avLst/>
          </a:prstGeom>
          <a:noFill/>
          <a:ln/>
        </p:spPr>
        <p:txBody>
          <a:bodyPr wrap="square" lIns="0" tIns="0" rIns="0" bIns="0" rtlCol="0" anchor="t"/>
          <a:lstStyle/>
          <a:p>
            <a:pPr algn="l" indent="0" marL="0">
              <a:lnSpc>
                <a:spcPts val="2450"/>
              </a:lnSpc>
              <a:buNone/>
            </a:pPr>
            <a:r>
              <a:rPr lang="en-US" sz="1500" dirty="0">
                <a:solidFill>
                  <a:srgbClr val="F4CAB8"/>
                </a:solidFill>
                <a:latin typeface="Montserrat Medium" pitchFamily="34" charset="0"/>
                <a:ea typeface="Montserrat Medium" pitchFamily="34" charset="-122"/>
                <a:cs typeface="Montserrat Medium" pitchFamily="34" charset="-120"/>
              </a:rPr>
              <a:t>Insights: Strong correlation between Glucose, BMI and diabetes</a:t>
            </a:r>
            <a:endParaRPr lang="en-US" sz="1500" dirty="0"/>
          </a:p>
        </p:txBody>
      </p:sp>
      <p:pic>
        <p:nvPicPr>
          <p:cNvPr id="6" name="Image 0" descr="preencoded.png">    </p:cNvPr>
          <p:cNvPicPr>
            <a:picLocks noChangeAspect="1"/>
          </p:cNvPicPr>
          <p:nvPr/>
        </p:nvPicPr>
        <p:blipFill>
          <a:blip r:embed="rId1"/>
          <a:stretch>
            <a:fillRect/>
          </a:stretch>
        </p:blipFill>
        <p:spPr>
          <a:xfrm>
            <a:off x="5911334" y="1696164"/>
            <a:ext cx="8044815" cy="64358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82905" y="300871"/>
            <a:ext cx="4086463" cy="364688"/>
          </a:xfrm>
          <a:prstGeom prst="rect">
            <a:avLst/>
          </a:prstGeom>
          <a:noFill/>
          <a:ln/>
        </p:spPr>
        <p:txBody>
          <a:bodyPr wrap="none" lIns="0" tIns="0" rIns="0" bIns="0" rtlCol="0" anchor="t"/>
          <a:lstStyle/>
          <a:p>
            <a:pPr algn="l" indent="0" marL="0">
              <a:lnSpc>
                <a:spcPts val="2850"/>
              </a:lnSpc>
              <a:buNone/>
            </a:pPr>
            <a:r>
              <a:rPr lang="en-US" sz="2250" b="1" dirty="0">
                <a:solidFill>
                  <a:srgbClr val="FFB393"/>
                </a:solidFill>
                <a:latin typeface="Brygada 1918 Bold" pitchFamily="34" charset="0"/>
                <a:ea typeface="Brygada 1918 Bold" pitchFamily="34" charset="-122"/>
                <a:cs typeface="Brygada 1918 Bold" pitchFamily="34" charset="-120"/>
              </a:rPr>
              <a:t>Feature Engineering &amp; Model</a:t>
            </a:r>
            <a:endParaRPr lang="en-US" sz="2250" dirty="0"/>
          </a:p>
        </p:txBody>
      </p:sp>
      <p:sp>
        <p:nvSpPr>
          <p:cNvPr id="3" name="Text 1"/>
          <p:cNvSpPr/>
          <p:nvPr/>
        </p:nvSpPr>
        <p:spPr>
          <a:xfrm>
            <a:off x="3266003" y="1844873"/>
            <a:ext cx="1458873" cy="182285"/>
          </a:xfrm>
          <a:prstGeom prst="rect">
            <a:avLst/>
          </a:prstGeom>
          <a:noFill/>
          <a:ln/>
        </p:spPr>
        <p:txBody>
          <a:bodyPr wrap="none" lIns="0" tIns="0" rIns="0" bIns="0" rtlCol="0" anchor="t"/>
          <a:lstStyle/>
          <a:p>
            <a:pPr algn="r" indent="0" marL="0">
              <a:lnSpc>
                <a:spcPts val="1400"/>
              </a:lnSpc>
              <a:buNone/>
            </a:pPr>
            <a:r>
              <a:rPr lang="en-US" sz="1100" b="1" dirty="0">
                <a:solidFill>
                  <a:srgbClr val="F4CAB8"/>
                </a:solidFill>
                <a:latin typeface="Brygada 1918 Bold" pitchFamily="34" charset="0"/>
                <a:ea typeface="Brygada 1918 Bold" pitchFamily="34" charset="-122"/>
                <a:cs typeface="Brygada 1918 Bold" pitchFamily="34" charset="-120"/>
              </a:rPr>
              <a:t>Add Features</a:t>
            </a:r>
            <a:endParaRPr lang="en-US" sz="1100" dirty="0"/>
          </a:p>
        </p:txBody>
      </p:sp>
      <p:sp>
        <p:nvSpPr>
          <p:cNvPr id="4" name="Text 2"/>
          <p:cNvSpPr/>
          <p:nvPr/>
        </p:nvSpPr>
        <p:spPr>
          <a:xfrm>
            <a:off x="382905" y="2092762"/>
            <a:ext cx="4341971" cy="175022"/>
          </a:xfrm>
          <a:prstGeom prst="rect">
            <a:avLst/>
          </a:prstGeom>
          <a:noFill/>
          <a:ln/>
        </p:spPr>
        <p:txBody>
          <a:bodyPr wrap="none" lIns="0" tIns="0" rIns="0" bIns="0" rtlCol="0" anchor="t"/>
          <a:lstStyle/>
          <a:p>
            <a:pPr algn="r" indent="0" marL="0">
              <a:lnSpc>
                <a:spcPts val="1350"/>
              </a:lnSpc>
              <a:buNone/>
            </a:pPr>
            <a:r>
              <a:rPr lang="en-US" sz="850" dirty="0">
                <a:solidFill>
                  <a:srgbClr val="F4CAB8"/>
                </a:solidFill>
                <a:latin typeface="Montserrat Medium" pitchFamily="34" charset="0"/>
                <a:ea typeface="Montserrat Medium" pitchFamily="34" charset="-122"/>
                <a:cs typeface="Montserrat Medium" pitchFamily="34" charset="-120"/>
              </a:rPr>
              <a:t>Glucose_BMI, Age_Group</a:t>
            </a:r>
            <a:endParaRPr lang="en-US" sz="850" dirty="0"/>
          </a:p>
        </p:txBody>
      </p:sp>
      <p:pic>
        <p:nvPicPr>
          <p:cNvPr id="5" name="Image 0" descr="preencoded.png">    </p:cNvPr>
          <p:cNvPicPr>
            <a:picLocks noChangeAspect="1"/>
          </p:cNvPicPr>
          <p:nvPr/>
        </p:nvPicPr>
        <p:blipFill>
          <a:blip r:embed="rId1"/>
          <a:stretch>
            <a:fillRect/>
          </a:stretch>
        </p:blipFill>
        <p:spPr>
          <a:xfrm>
            <a:off x="4888944" y="884277"/>
            <a:ext cx="4852511" cy="4852511"/>
          </a:xfrm>
          <a:prstGeom prst="rect">
            <a:avLst/>
          </a:prstGeom>
        </p:spPr>
      </p:pic>
      <p:pic>
        <p:nvPicPr>
          <p:cNvPr id="6" name="Image 1" descr="preencoded.png">    </p:cNvPr>
          <p:cNvPicPr>
            <a:picLocks noChangeAspect="1"/>
          </p:cNvPicPr>
          <p:nvPr/>
        </p:nvPicPr>
        <p:blipFill>
          <a:blip r:embed="rId2"/>
          <a:stretch>
            <a:fillRect/>
          </a:stretch>
        </p:blipFill>
        <p:spPr>
          <a:xfrm>
            <a:off x="6256675" y="1818620"/>
            <a:ext cx="163711" cy="204549"/>
          </a:xfrm>
          <a:prstGeom prst="rect">
            <a:avLst/>
          </a:prstGeom>
        </p:spPr>
      </p:pic>
      <p:sp>
        <p:nvSpPr>
          <p:cNvPr id="7" name="Text 3"/>
          <p:cNvSpPr/>
          <p:nvPr/>
        </p:nvSpPr>
        <p:spPr>
          <a:xfrm>
            <a:off x="9905524" y="1844873"/>
            <a:ext cx="1458873" cy="182285"/>
          </a:xfrm>
          <a:prstGeom prst="rect">
            <a:avLst/>
          </a:prstGeom>
          <a:noFill/>
          <a:ln/>
        </p:spPr>
        <p:txBody>
          <a:bodyPr wrap="none" lIns="0" tIns="0" rIns="0" bIns="0" rtlCol="0" anchor="t"/>
          <a:lstStyle/>
          <a:p>
            <a:pPr algn="l" indent="0" marL="0">
              <a:lnSpc>
                <a:spcPts val="1400"/>
              </a:lnSpc>
              <a:buNone/>
            </a:pPr>
            <a:r>
              <a:rPr lang="en-US" sz="1100" b="1" dirty="0">
                <a:solidFill>
                  <a:srgbClr val="F4CAB8"/>
                </a:solidFill>
                <a:latin typeface="Brygada 1918 Bold" pitchFamily="34" charset="0"/>
                <a:ea typeface="Brygada 1918 Bold" pitchFamily="34" charset="-122"/>
                <a:cs typeface="Brygada 1918 Bold" pitchFamily="34" charset="-120"/>
              </a:rPr>
              <a:t>Drop Redundant</a:t>
            </a:r>
            <a:endParaRPr lang="en-US" sz="1100" dirty="0"/>
          </a:p>
        </p:txBody>
      </p:sp>
      <p:sp>
        <p:nvSpPr>
          <p:cNvPr id="8" name="Text 4"/>
          <p:cNvSpPr/>
          <p:nvPr/>
        </p:nvSpPr>
        <p:spPr>
          <a:xfrm>
            <a:off x="9905524" y="2092762"/>
            <a:ext cx="4341971" cy="175022"/>
          </a:xfrm>
          <a:prstGeom prst="rect">
            <a:avLst/>
          </a:prstGeom>
          <a:noFill/>
          <a:ln/>
        </p:spPr>
        <p:txBody>
          <a:bodyPr wrap="none" lIns="0" tIns="0" rIns="0" bIns="0" rtlCol="0" anchor="t"/>
          <a:lstStyle/>
          <a:p>
            <a:pPr algn="l" indent="0" marL="0">
              <a:lnSpc>
                <a:spcPts val="1350"/>
              </a:lnSpc>
              <a:buNone/>
            </a:pPr>
            <a:r>
              <a:rPr lang="en-US" sz="850" dirty="0">
                <a:solidFill>
                  <a:srgbClr val="F4CAB8"/>
                </a:solidFill>
                <a:latin typeface="Montserrat Medium" pitchFamily="34" charset="0"/>
                <a:ea typeface="Montserrat Medium" pitchFamily="34" charset="-122"/>
                <a:cs typeface="Montserrat Medium" pitchFamily="34" charset="-120"/>
              </a:rPr>
              <a:t>Removed correlated variables</a:t>
            </a:r>
            <a:endParaRPr lang="en-US" sz="850" dirty="0"/>
          </a:p>
        </p:txBody>
      </p:sp>
      <p:pic>
        <p:nvPicPr>
          <p:cNvPr id="9" name="Image 2" descr="preencoded.png">    </p:cNvPr>
          <p:cNvPicPr>
            <a:picLocks noChangeAspect="1"/>
          </p:cNvPicPr>
          <p:nvPr/>
        </p:nvPicPr>
        <p:blipFill>
          <a:blip r:embed="rId3"/>
          <a:stretch>
            <a:fillRect/>
          </a:stretch>
        </p:blipFill>
        <p:spPr>
          <a:xfrm>
            <a:off x="4888944" y="884277"/>
            <a:ext cx="4852511" cy="4852511"/>
          </a:xfrm>
          <a:prstGeom prst="rect">
            <a:avLst/>
          </a:prstGeom>
        </p:spPr>
      </p:pic>
      <p:pic>
        <p:nvPicPr>
          <p:cNvPr id="10" name="Image 3" descr="preencoded.png">    </p:cNvPr>
          <p:cNvPicPr>
            <a:picLocks noChangeAspect="1"/>
          </p:cNvPicPr>
          <p:nvPr/>
        </p:nvPicPr>
        <p:blipFill>
          <a:blip r:embed="rId4"/>
          <a:stretch>
            <a:fillRect/>
          </a:stretch>
        </p:blipFill>
        <p:spPr>
          <a:xfrm>
            <a:off x="8622804" y="2231529"/>
            <a:ext cx="163711" cy="204549"/>
          </a:xfrm>
          <a:prstGeom prst="rect">
            <a:avLst/>
          </a:prstGeom>
        </p:spPr>
      </p:pic>
      <p:sp>
        <p:nvSpPr>
          <p:cNvPr id="11" name="Text 5"/>
          <p:cNvSpPr/>
          <p:nvPr/>
        </p:nvSpPr>
        <p:spPr>
          <a:xfrm>
            <a:off x="9905524" y="4353163"/>
            <a:ext cx="1458873" cy="182285"/>
          </a:xfrm>
          <a:prstGeom prst="rect">
            <a:avLst/>
          </a:prstGeom>
          <a:noFill/>
          <a:ln/>
        </p:spPr>
        <p:txBody>
          <a:bodyPr wrap="none" lIns="0" tIns="0" rIns="0" bIns="0" rtlCol="0" anchor="t"/>
          <a:lstStyle/>
          <a:p>
            <a:pPr algn="l" indent="0" marL="0">
              <a:lnSpc>
                <a:spcPts val="1400"/>
              </a:lnSpc>
              <a:buNone/>
            </a:pPr>
            <a:r>
              <a:rPr lang="en-US" sz="1100" b="1" dirty="0">
                <a:solidFill>
                  <a:srgbClr val="F4CAB8"/>
                </a:solidFill>
                <a:latin typeface="Brygada 1918 Bold" pitchFamily="34" charset="0"/>
                <a:ea typeface="Brygada 1918 Bold" pitchFamily="34" charset="-122"/>
                <a:cs typeface="Brygada 1918 Bold" pitchFamily="34" charset="-120"/>
              </a:rPr>
              <a:t>Balance Data</a:t>
            </a:r>
            <a:endParaRPr lang="en-US" sz="1100" dirty="0"/>
          </a:p>
        </p:txBody>
      </p:sp>
      <p:sp>
        <p:nvSpPr>
          <p:cNvPr id="12" name="Text 6"/>
          <p:cNvSpPr/>
          <p:nvPr/>
        </p:nvSpPr>
        <p:spPr>
          <a:xfrm>
            <a:off x="9905524" y="4601051"/>
            <a:ext cx="4341971" cy="175022"/>
          </a:xfrm>
          <a:prstGeom prst="rect">
            <a:avLst/>
          </a:prstGeom>
          <a:noFill/>
          <a:ln/>
        </p:spPr>
        <p:txBody>
          <a:bodyPr wrap="none" lIns="0" tIns="0" rIns="0" bIns="0" rtlCol="0" anchor="t"/>
          <a:lstStyle/>
          <a:p>
            <a:pPr algn="l" indent="0" marL="0">
              <a:lnSpc>
                <a:spcPts val="1350"/>
              </a:lnSpc>
              <a:buNone/>
            </a:pPr>
            <a:r>
              <a:rPr lang="en-US" sz="850" dirty="0">
                <a:solidFill>
                  <a:srgbClr val="F4CAB8"/>
                </a:solidFill>
                <a:latin typeface="Montserrat Medium" pitchFamily="34" charset="0"/>
                <a:ea typeface="Montserrat Medium" pitchFamily="34" charset="-122"/>
                <a:cs typeface="Montserrat Medium" pitchFamily="34" charset="-120"/>
              </a:rPr>
              <a:t>SMOTE for minority class</a:t>
            </a:r>
            <a:endParaRPr lang="en-US" sz="850" dirty="0"/>
          </a:p>
        </p:txBody>
      </p:sp>
      <p:pic>
        <p:nvPicPr>
          <p:cNvPr id="13" name="Image 4" descr="preencoded.png">    </p:cNvPr>
          <p:cNvPicPr>
            <a:picLocks noChangeAspect="1"/>
          </p:cNvPicPr>
          <p:nvPr/>
        </p:nvPicPr>
        <p:blipFill>
          <a:blip r:embed="rId5"/>
          <a:stretch>
            <a:fillRect/>
          </a:stretch>
        </p:blipFill>
        <p:spPr>
          <a:xfrm>
            <a:off x="4888944" y="884277"/>
            <a:ext cx="4852511" cy="4852511"/>
          </a:xfrm>
          <a:prstGeom prst="rect">
            <a:avLst/>
          </a:prstGeom>
        </p:spPr>
      </p:pic>
      <p:pic>
        <p:nvPicPr>
          <p:cNvPr id="14" name="Image 5" descr="preencoded.png">    </p:cNvPr>
          <p:cNvPicPr>
            <a:picLocks noChangeAspect="1"/>
          </p:cNvPicPr>
          <p:nvPr/>
        </p:nvPicPr>
        <p:blipFill>
          <a:blip r:embed="rId6"/>
          <a:stretch>
            <a:fillRect/>
          </a:stretch>
        </p:blipFill>
        <p:spPr>
          <a:xfrm>
            <a:off x="8209895" y="4597658"/>
            <a:ext cx="163711" cy="204549"/>
          </a:xfrm>
          <a:prstGeom prst="rect">
            <a:avLst/>
          </a:prstGeom>
        </p:spPr>
      </p:pic>
      <p:sp>
        <p:nvSpPr>
          <p:cNvPr id="15" name="Text 7"/>
          <p:cNvSpPr/>
          <p:nvPr/>
        </p:nvSpPr>
        <p:spPr>
          <a:xfrm>
            <a:off x="3266003" y="4353163"/>
            <a:ext cx="1458873" cy="182285"/>
          </a:xfrm>
          <a:prstGeom prst="rect">
            <a:avLst/>
          </a:prstGeom>
          <a:noFill/>
          <a:ln/>
        </p:spPr>
        <p:txBody>
          <a:bodyPr wrap="none" lIns="0" tIns="0" rIns="0" bIns="0" rtlCol="0" anchor="t"/>
          <a:lstStyle/>
          <a:p>
            <a:pPr algn="r" indent="0" marL="0">
              <a:lnSpc>
                <a:spcPts val="1400"/>
              </a:lnSpc>
              <a:buNone/>
            </a:pPr>
            <a:r>
              <a:rPr lang="en-US" sz="1100" b="1" dirty="0">
                <a:solidFill>
                  <a:srgbClr val="F4CAB8"/>
                </a:solidFill>
                <a:latin typeface="Brygada 1918 Bold" pitchFamily="34" charset="0"/>
                <a:ea typeface="Brygada 1918 Bold" pitchFamily="34" charset="-122"/>
                <a:cs typeface="Brygada 1918 Bold" pitchFamily="34" charset="-120"/>
              </a:rPr>
              <a:t>Train Model</a:t>
            </a:r>
            <a:endParaRPr lang="en-US" sz="1100" dirty="0"/>
          </a:p>
        </p:txBody>
      </p:sp>
      <p:sp>
        <p:nvSpPr>
          <p:cNvPr id="16" name="Text 8"/>
          <p:cNvSpPr/>
          <p:nvPr/>
        </p:nvSpPr>
        <p:spPr>
          <a:xfrm>
            <a:off x="382905" y="4601051"/>
            <a:ext cx="4341971" cy="175022"/>
          </a:xfrm>
          <a:prstGeom prst="rect">
            <a:avLst/>
          </a:prstGeom>
          <a:noFill/>
          <a:ln/>
        </p:spPr>
        <p:txBody>
          <a:bodyPr wrap="none" lIns="0" tIns="0" rIns="0" bIns="0" rtlCol="0" anchor="t"/>
          <a:lstStyle/>
          <a:p>
            <a:pPr algn="r" indent="0" marL="0">
              <a:lnSpc>
                <a:spcPts val="1350"/>
              </a:lnSpc>
              <a:buNone/>
            </a:pPr>
            <a:r>
              <a:rPr lang="en-US" sz="850" dirty="0">
                <a:solidFill>
                  <a:srgbClr val="F4CAB8"/>
                </a:solidFill>
                <a:latin typeface="Montserrat Medium" pitchFamily="34" charset="0"/>
                <a:ea typeface="Montserrat Medium" pitchFamily="34" charset="-122"/>
                <a:cs typeface="Montserrat Medium" pitchFamily="34" charset="-120"/>
              </a:rPr>
              <a:t>Logistic Regression with StandardScaler</a:t>
            </a:r>
            <a:endParaRPr lang="en-US" sz="850" dirty="0"/>
          </a:p>
        </p:txBody>
      </p:sp>
      <p:pic>
        <p:nvPicPr>
          <p:cNvPr id="17" name="Image 6" descr="preencoded.png">    </p:cNvPr>
          <p:cNvPicPr>
            <a:picLocks noChangeAspect="1"/>
          </p:cNvPicPr>
          <p:nvPr/>
        </p:nvPicPr>
        <p:blipFill>
          <a:blip r:embed="rId7"/>
          <a:stretch>
            <a:fillRect/>
          </a:stretch>
        </p:blipFill>
        <p:spPr>
          <a:xfrm>
            <a:off x="4888944" y="884277"/>
            <a:ext cx="4852511" cy="4852511"/>
          </a:xfrm>
          <a:prstGeom prst="rect">
            <a:avLst/>
          </a:prstGeom>
        </p:spPr>
      </p:pic>
      <p:pic>
        <p:nvPicPr>
          <p:cNvPr id="18" name="Image 7" descr="preencoded.png">    </p:cNvPr>
          <p:cNvPicPr>
            <a:picLocks noChangeAspect="1"/>
          </p:cNvPicPr>
          <p:nvPr/>
        </p:nvPicPr>
        <p:blipFill>
          <a:blip r:embed="rId8"/>
          <a:stretch>
            <a:fillRect/>
          </a:stretch>
        </p:blipFill>
        <p:spPr>
          <a:xfrm>
            <a:off x="5843766" y="4184749"/>
            <a:ext cx="163711" cy="204549"/>
          </a:xfrm>
          <a:prstGeom prst="rect">
            <a:avLst/>
          </a:prstGeom>
        </p:spPr>
      </p:pic>
      <p:sp>
        <p:nvSpPr>
          <p:cNvPr id="19" name="Text 9"/>
          <p:cNvSpPr/>
          <p:nvPr/>
        </p:nvSpPr>
        <p:spPr>
          <a:xfrm>
            <a:off x="382905" y="5958245"/>
            <a:ext cx="2135386" cy="175022"/>
          </a:xfrm>
          <a:prstGeom prst="rect">
            <a:avLst/>
          </a:prstGeom>
          <a:noFill/>
          <a:ln/>
        </p:spPr>
        <p:txBody>
          <a:bodyPr wrap="none" lIns="0" tIns="0" rIns="0" bIns="0" rtlCol="0" anchor="t"/>
          <a:lstStyle/>
          <a:p>
            <a:pPr algn="l" indent="0" marL="0">
              <a:lnSpc>
                <a:spcPts val="1350"/>
              </a:lnSpc>
              <a:buNone/>
            </a:pPr>
            <a:endParaRPr lang="en-US" sz="850" dirty="0"/>
          </a:p>
        </p:txBody>
      </p:sp>
      <p:pic>
        <p:nvPicPr>
          <p:cNvPr id="20" name="Image 8" descr="preencoded.png">    </p:cNvPr>
          <p:cNvPicPr>
            <a:picLocks noChangeAspect="1"/>
          </p:cNvPicPr>
          <p:nvPr/>
        </p:nvPicPr>
        <p:blipFill>
          <a:blip r:embed="rId9"/>
          <a:stretch>
            <a:fillRect/>
          </a:stretch>
        </p:blipFill>
        <p:spPr>
          <a:xfrm>
            <a:off x="3903464" y="5982772"/>
            <a:ext cx="6838593" cy="4103132"/>
          </a:xfrm>
          <a:prstGeom prst="rect">
            <a:avLst/>
          </a:prstGeom>
        </p:spPr>
      </p:pic>
      <p:sp>
        <p:nvSpPr>
          <p:cNvPr id="21" name="Text 10"/>
          <p:cNvSpPr/>
          <p:nvPr/>
        </p:nvSpPr>
        <p:spPr>
          <a:xfrm>
            <a:off x="12127230" y="5958245"/>
            <a:ext cx="2135386" cy="175022"/>
          </a:xfrm>
          <a:prstGeom prst="rect">
            <a:avLst/>
          </a:prstGeom>
          <a:noFill/>
          <a:ln/>
        </p:spPr>
        <p:txBody>
          <a:bodyPr wrap="none" lIns="0" tIns="0" rIns="0" bIns="0" rtlCol="0" anchor="t"/>
          <a:lstStyle/>
          <a:p>
            <a:pPr algn="l" indent="0" marL="0">
              <a:lnSpc>
                <a:spcPts val="1350"/>
              </a:lnSpc>
              <a:buNone/>
            </a:pP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4720" y="483037"/>
            <a:ext cx="4684038" cy="585430"/>
          </a:xfrm>
          <a:prstGeom prst="rect">
            <a:avLst/>
          </a:prstGeom>
          <a:noFill/>
          <a:ln/>
        </p:spPr>
        <p:txBody>
          <a:bodyPr wrap="none" lIns="0" tIns="0" rIns="0" bIns="0" rtlCol="0" anchor="t"/>
          <a:lstStyle/>
          <a:p>
            <a:pPr algn="l" indent="0" marL="0">
              <a:lnSpc>
                <a:spcPts val="4600"/>
              </a:lnSpc>
              <a:buNone/>
            </a:pPr>
            <a:r>
              <a:rPr lang="en-US" sz="3650" b="1" dirty="0">
                <a:solidFill>
                  <a:srgbClr val="FFB393"/>
                </a:solidFill>
                <a:latin typeface="Brygada 1918 Bold" pitchFamily="34" charset="0"/>
                <a:ea typeface="Brygada 1918 Bold" pitchFamily="34" charset="-122"/>
                <a:cs typeface="Brygada 1918 Bold" pitchFamily="34" charset="-120"/>
              </a:rPr>
              <a:t>Fine Tuning</a:t>
            </a:r>
            <a:endParaRPr lang="en-US" sz="3650" dirty="0"/>
          </a:p>
        </p:txBody>
      </p:sp>
      <p:pic>
        <p:nvPicPr>
          <p:cNvPr id="3" name="Image 0" descr="preencoded.png">    </p:cNvPr>
          <p:cNvPicPr>
            <a:picLocks noChangeAspect="1"/>
          </p:cNvPicPr>
          <p:nvPr/>
        </p:nvPicPr>
        <p:blipFill>
          <a:blip r:embed="rId1"/>
          <a:stretch>
            <a:fillRect/>
          </a:stretch>
        </p:blipFill>
        <p:spPr>
          <a:xfrm>
            <a:off x="614720" y="1529358"/>
            <a:ext cx="8782645" cy="6586895"/>
          </a:xfrm>
          <a:prstGeom prst="rect">
            <a:avLst/>
          </a:prstGeom>
        </p:spPr>
      </p:pic>
      <p:sp>
        <p:nvSpPr>
          <p:cNvPr id="4" name="Text 1"/>
          <p:cNvSpPr/>
          <p:nvPr/>
        </p:nvSpPr>
        <p:spPr>
          <a:xfrm>
            <a:off x="10164485" y="1489829"/>
            <a:ext cx="3858697" cy="280988"/>
          </a:xfrm>
          <a:prstGeom prst="rect">
            <a:avLst/>
          </a:prstGeom>
          <a:noFill/>
          <a:ln/>
        </p:spPr>
        <p:txBody>
          <a:bodyPr wrap="none" lIns="0" tIns="0" rIns="0" bIns="0" rtlCol="0" anchor="t"/>
          <a:lstStyle/>
          <a:p>
            <a:pPr algn="l" indent="0" marL="0">
              <a:lnSpc>
                <a:spcPts val="2200"/>
              </a:lnSpc>
              <a:buNone/>
            </a:pPr>
            <a:endParaRPr lang="en-US" sz="1350" dirty="0"/>
          </a:p>
        </p:txBody>
      </p:sp>
      <p:sp>
        <p:nvSpPr>
          <p:cNvPr id="5" name="Text 2"/>
          <p:cNvSpPr/>
          <p:nvPr/>
        </p:nvSpPr>
        <p:spPr>
          <a:xfrm>
            <a:off x="10164485" y="1928813"/>
            <a:ext cx="3858697" cy="280988"/>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Tuned C with GridSearchCV (0.001–100)."</a:t>
            </a:r>
            <a:endParaRPr lang="en-US" sz="1350" dirty="0"/>
          </a:p>
        </p:txBody>
      </p:sp>
      <p:sp>
        <p:nvSpPr>
          <p:cNvPr id="6" name="Text 3"/>
          <p:cNvSpPr/>
          <p:nvPr/>
        </p:nvSpPr>
        <p:spPr>
          <a:xfrm>
            <a:off x="10164485" y="2271236"/>
            <a:ext cx="3858697" cy="280988"/>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Best: C=1, CV AUC 0.8561.</a:t>
            </a:r>
            <a:endParaRPr lang="en-US" sz="1350" dirty="0"/>
          </a:p>
        </p:txBody>
      </p:sp>
      <p:sp>
        <p:nvSpPr>
          <p:cNvPr id="7" name="Text 4"/>
          <p:cNvSpPr/>
          <p:nvPr/>
        </p:nvSpPr>
        <p:spPr>
          <a:xfrm>
            <a:off x="10164485" y="2613660"/>
            <a:ext cx="3858697" cy="561975"/>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Focus: Precision for fewer false positives.</a:t>
            </a:r>
            <a:endParaRPr lang="en-US" sz="1350" dirty="0"/>
          </a:p>
        </p:txBody>
      </p:sp>
      <p:sp>
        <p:nvSpPr>
          <p:cNvPr id="8" name="Text 5"/>
          <p:cNvSpPr/>
          <p:nvPr/>
        </p:nvSpPr>
        <p:spPr>
          <a:xfrm>
            <a:off x="10164485" y="3333631"/>
            <a:ext cx="3858697" cy="280988"/>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260" y="850344"/>
            <a:ext cx="5709404" cy="713542"/>
          </a:xfrm>
          <a:prstGeom prst="rect">
            <a:avLst/>
          </a:prstGeom>
          <a:noFill/>
          <a:ln/>
        </p:spPr>
        <p:txBody>
          <a:bodyPr wrap="none" lIns="0" tIns="0" rIns="0" bIns="0" rtlCol="0" anchor="t"/>
          <a:lstStyle/>
          <a:p>
            <a:pPr algn="l" indent="0" marL="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Model Performance</a:t>
            </a:r>
            <a:endParaRPr lang="en-US" sz="4450" dirty="0"/>
          </a:p>
        </p:txBody>
      </p:sp>
      <p:sp>
        <p:nvSpPr>
          <p:cNvPr id="3" name="Text 1"/>
          <p:cNvSpPr/>
          <p:nvPr/>
        </p:nvSpPr>
        <p:spPr>
          <a:xfrm>
            <a:off x="749260" y="1992035"/>
            <a:ext cx="6405324"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0.814</a:t>
            </a:r>
            <a:endParaRPr lang="en-US" sz="5550" dirty="0"/>
          </a:p>
        </p:txBody>
      </p:sp>
      <p:sp>
        <p:nvSpPr>
          <p:cNvPr id="4" name="Text 2"/>
          <p:cNvSpPr/>
          <p:nvPr/>
        </p:nvSpPr>
        <p:spPr>
          <a:xfrm>
            <a:off x="2524601" y="2966085"/>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AUC Score</a:t>
            </a:r>
            <a:endParaRPr lang="en-US" sz="2200" dirty="0"/>
          </a:p>
        </p:txBody>
      </p:sp>
      <p:sp>
        <p:nvSpPr>
          <p:cNvPr id="5" name="Text 3"/>
          <p:cNvSpPr/>
          <p:nvPr/>
        </p:nvSpPr>
        <p:spPr>
          <a:xfrm>
            <a:off x="749260" y="3451265"/>
            <a:ext cx="6405324" cy="342424"/>
          </a:xfrm>
          <a:prstGeom prst="rect">
            <a:avLst/>
          </a:prstGeom>
          <a:noFill/>
          <a:ln/>
        </p:spPr>
        <p:txBody>
          <a:bodyPr wrap="non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Strong predictive power</a:t>
            </a:r>
            <a:endParaRPr lang="en-US" sz="1650" dirty="0"/>
          </a:p>
        </p:txBody>
      </p:sp>
      <p:sp>
        <p:nvSpPr>
          <p:cNvPr id="6" name="Text 4"/>
          <p:cNvSpPr/>
          <p:nvPr/>
        </p:nvSpPr>
        <p:spPr>
          <a:xfrm>
            <a:off x="7475696" y="1992035"/>
            <a:ext cx="6405443"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0.621</a:t>
            </a:r>
            <a:endParaRPr lang="en-US" sz="5550" dirty="0"/>
          </a:p>
        </p:txBody>
      </p:sp>
      <p:sp>
        <p:nvSpPr>
          <p:cNvPr id="7" name="Text 5"/>
          <p:cNvSpPr/>
          <p:nvPr/>
        </p:nvSpPr>
        <p:spPr>
          <a:xfrm>
            <a:off x="9251037" y="2966085"/>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Precision</a:t>
            </a:r>
            <a:endParaRPr lang="en-US" sz="2200" dirty="0"/>
          </a:p>
        </p:txBody>
      </p:sp>
      <p:sp>
        <p:nvSpPr>
          <p:cNvPr id="8" name="Text 6"/>
          <p:cNvSpPr/>
          <p:nvPr/>
        </p:nvSpPr>
        <p:spPr>
          <a:xfrm>
            <a:off x="7475696" y="3451265"/>
            <a:ext cx="6405443" cy="342424"/>
          </a:xfrm>
          <a:prstGeom prst="rect">
            <a:avLst/>
          </a:prstGeom>
          <a:noFill/>
          <a:ln/>
        </p:spPr>
        <p:txBody>
          <a:bodyPr wrap="non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Reduces false positives</a:t>
            </a:r>
            <a:endParaRPr lang="en-US" sz="1650" dirty="0"/>
          </a:p>
        </p:txBody>
      </p:sp>
      <p:sp>
        <p:nvSpPr>
          <p:cNvPr id="9" name="Text 7"/>
          <p:cNvSpPr/>
          <p:nvPr/>
        </p:nvSpPr>
        <p:spPr>
          <a:xfrm>
            <a:off x="749260" y="4542949"/>
            <a:ext cx="6405324"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0.746</a:t>
            </a:r>
            <a:endParaRPr lang="en-US" sz="5550" dirty="0"/>
          </a:p>
        </p:txBody>
      </p:sp>
      <p:sp>
        <p:nvSpPr>
          <p:cNvPr id="10" name="Text 8"/>
          <p:cNvSpPr/>
          <p:nvPr/>
        </p:nvSpPr>
        <p:spPr>
          <a:xfrm>
            <a:off x="2524601" y="5516999"/>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Recall</a:t>
            </a:r>
            <a:endParaRPr lang="en-US" sz="2200" dirty="0"/>
          </a:p>
        </p:txBody>
      </p:sp>
      <p:sp>
        <p:nvSpPr>
          <p:cNvPr id="11" name="Text 9"/>
          <p:cNvSpPr/>
          <p:nvPr/>
        </p:nvSpPr>
        <p:spPr>
          <a:xfrm>
            <a:off x="749260" y="6002179"/>
            <a:ext cx="6405324" cy="342424"/>
          </a:xfrm>
          <a:prstGeom prst="rect">
            <a:avLst/>
          </a:prstGeom>
          <a:noFill/>
          <a:ln/>
        </p:spPr>
        <p:txBody>
          <a:bodyPr wrap="none" lIns="0" tIns="0" rIns="0" bIns="0" rtlCol="0" anchor="t"/>
          <a:lstStyle/>
          <a:p>
            <a:pPr algn="ctr" indent="0" marL="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Captures most cases</a:t>
            </a:r>
            <a:endParaRPr lang="en-US" sz="1650" dirty="0"/>
          </a:p>
        </p:txBody>
      </p:sp>
      <p:sp>
        <p:nvSpPr>
          <p:cNvPr id="12" name="Text 10"/>
          <p:cNvSpPr/>
          <p:nvPr/>
        </p:nvSpPr>
        <p:spPr>
          <a:xfrm>
            <a:off x="7475696" y="4542949"/>
            <a:ext cx="6405443" cy="706517"/>
          </a:xfrm>
          <a:prstGeom prst="rect">
            <a:avLst/>
          </a:prstGeom>
          <a:noFill/>
          <a:ln/>
        </p:spPr>
        <p:txBody>
          <a:bodyPr wrap="none" lIns="0" tIns="0" rIns="0" bIns="0" rtlCol="0" anchor="t"/>
          <a:lstStyle/>
          <a:p>
            <a:pPr algn="ctr" indent="0" marL="0">
              <a:lnSpc>
                <a:spcPts val="5550"/>
              </a:lnSpc>
              <a:buNone/>
            </a:pPr>
            <a:r>
              <a:rPr lang="en-US" sz="5550" b="1" dirty="0">
                <a:solidFill>
                  <a:srgbClr val="F4CAB8"/>
                </a:solidFill>
                <a:latin typeface="Brygada 1918 Bold" pitchFamily="34" charset="0"/>
                <a:ea typeface="Brygada 1918 Bold" pitchFamily="34" charset="-122"/>
                <a:cs typeface="Brygada 1918 Bold" pitchFamily="34" charset="-120"/>
              </a:rPr>
              <a:t>0.678</a:t>
            </a:r>
            <a:endParaRPr lang="en-US" sz="5550" dirty="0"/>
          </a:p>
        </p:txBody>
      </p:sp>
      <p:sp>
        <p:nvSpPr>
          <p:cNvPr id="13" name="Text 11"/>
          <p:cNvSpPr/>
          <p:nvPr/>
        </p:nvSpPr>
        <p:spPr>
          <a:xfrm>
            <a:off x="9251037" y="5516999"/>
            <a:ext cx="2854643" cy="356830"/>
          </a:xfrm>
          <a:prstGeom prst="rect">
            <a:avLst/>
          </a:prstGeom>
          <a:noFill/>
          <a:ln/>
        </p:spPr>
        <p:txBody>
          <a:bodyPr wrap="none" lIns="0" tIns="0" rIns="0" bIns="0" rtlCol="0" anchor="t"/>
          <a:lstStyle/>
          <a:p>
            <a:pPr algn="ctr" indent="0" marL="0">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F1 </a:t>
            </a:r>
            <a:endParaRPr lang="en-US" sz="2200" dirty="0"/>
          </a:p>
        </p:txBody>
      </p:sp>
      <p:sp>
        <p:nvSpPr>
          <p:cNvPr id="14" name="Text 12"/>
          <p:cNvSpPr/>
          <p:nvPr/>
        </p:nvSpPr>
        <p:spPr>
          <a:xfrm>
            <a:off x="749260" y="6665714"/>
            <a:ext cx="5709404" cy="713542"/>
          </a:xfrm>
          <a:prstGeom prst="rect">
            <a:avLst/>
          </a:prstGeom>
          <a:noFill/>
          <a:ln/>
        </p:spPr>
        <p:txBody>
          <a:bodyPr wrap="none" lIns="0" tIns="0" rIns="0" bIns="0" rtlCol="0" anchor="t"/>
          <a:lstStyle/>
          <a:p>
            <a:pPr algn="l" indent="0" marL="0">
              <a:lnSpc>
                <a:spcPts val="5600"/>
              </a:lnSpc>
              <a:buNone/>
            </a:pP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2025-03-21T23:56:52Z</dcterms:created>
  <dcterms:modified xsi:type="dcterms:W3CDTF">2025-03-21T23:56:52Z</dcterms:modified>
</cp:coreProperties>
</file>